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
  </p:notesMasterIdLst>
  <p:sldIdLst>
    <p:sldId id="257" r:id="rId6"/>
    <p:sldId id="1535" r:id="rId7"/>
    <p:sldId id="256" r:id="rId8"/>
    <p:sldId id="261" r:id="rId9"/>
    <p:sldId id="153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8" autoAdjust="0"/>
    <p:restoredTop sz="95280" autoAdjust="0"/>
  </p:normalViewPr>
  <p:slideViewPr>
    <p:cSldViewPr snapToGrid="0">
      <p:cViewPr varScale="1">
        <p:scale>
          <a:sx n="78" d="100"/>
          <a:sy n="78" d="100"/>
        </p:scale>
        <p:origin x="2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6DE76-84D7-45EF-952F-372D27DAEE68}" type="datetimeFigureOut">
              <a:rPr lang="en-GB" smtClean="0"/>
              <a:t>19/08/2024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D2FDE-618C-48EB-8BE4-5804382E7DF7}" type="slidenum">
              <a:rPr lang="en-GB" smtClean="0"/>
              <a:t>‹#›</a:t>
            </a:fld>
            <a:endParaRPr lang="en-GB"/>
          </a:p>
        </p:txBody>
      </p:sp>
    </p:spTree>
    <p:extLst>
      <p:ext uri="{BB962C8B-B14F-4D97-AF65-F5344CB8AC3E}">
        <p14:creationId xmlns:p14="http://schemas.microsoft.com/office/powerpoint/2010/main" val="267833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D2FDE-618C-48EB-8BE4-5804382E7DF7}" type="slidenum">
              <a:rPr lang="en-GB" smtClean="0"/>
              <a:t>1</a:t>
            </a:fld>
            <a:endParaRPr lang="en-GB"/>
          </a:p>
        </p:txBody>
      </p:sp>
    </p:spTree>
    <p:extLst>
      <p:ext uri="{BB962C8B-B14F-4D97-AF65-F5344CB8AC3E}">
        <p14:creationId xmlns:p14="http://schemas.microsoft.com/office/powerpoint/2010/main" val="121160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D2FDE-618C-48EB-8BE4-5804382E7DF7}" type="slidenum">
              <a:rPr lang="en-GB" smtClean="0"/>
              <a:t>2</a:t>
            </a:fld>
            <a:endParaRPr lang="en-GB"/>
          </a:p>
        </p:txBody>
      </p:sp>
    </p:spTree>
    <p:extLst>
      <p:ext uri="{BB962C8B-B14F-4D97-AF65-F5344CB8AC3E}">
        <p14:creationId xmlns:p14="http://schemas.microsoft.com/office/powerpoint/2010/main" val="159030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D2FDE-618C-48EB-8BE4-5804382E7DF7}" type="slidenum">
              <a:rPr lang="en-GB" smtClean="0"/>
              <a:t>3</a:t>
            </a:fld>
            <a:endParaRPr lang="en-GB"/>
          </a:p>
        </p:txBody>
      </p:sp>
    </p:spTree>
    <p:extLst>
      <p:ext uri="{BB962C8B-B14F-4D97-AF65-F5344CB8AC3E}">
        <p14:creationId xmlns:p14="http://schemas.microsoft.com/office/powerpoint/2010/main" val="79337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D2FDE-618C-48EB-8BE4-5804382E7DF7}" type="slidenum">
              <a:rPr lang="en-GB" smtClean="0"/>
              <a:t>4</a:t>
            </a:fld>
            <a:endParaRPr lang="en-GB"/>
          </a:p>
        </p:txBody>
      </p:sp>
    </p:spTree>
    <p:extLst>
      <p:ext uri="{BB962C8B-B14F-4D97-AF65-F5344CB8AC3E}">
        <p14:creationId xmlns:p14="http://schemas.microsoft.com/office/powerpoint/2010/main" val="13577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D2FDE-618C-48EB-8BE4-5804382E7DF7}" type="slidenum">
              <a:rPr lang="en-GB" smtClean="0"/>
              <a:t>5</a:t>
            </a:fld>
            <a:endParaRPr lang="en-GB"/>
          </a:p>
        </p:txBody>
      </p:sp>
    </p:spTree>
    <p:extLst>
      <p:ext uri="{BB962C8B-B14F-4D97-AF65-F5344CB8AC3E}">
        <p14:creationId xmlns:p14="http://schemas.microsoft.com/office/powerpoint/2010/main" val="148030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8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6A12-049D-42F5-8E21-C1B93E5002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1CA9C7-498E-4653-98D5-DB9E11E20A9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02B2EE-664A-4EBA-81C4-CB2E4F5B36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74FFE-40B6-4C90-A04B-9C9F22F94DDA}"/>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6" name="Footer Placeholder 5">
            <a:extLst>
              <a:ext uri="{FF2B5EF4-FFF2-40B4-BE49-F238E27FC236}">
                <a16:creationId xmlns:a16="http://schemas.microsoft.com/office/drawing/2014/main" id="{10BCDF5D-B90D-429C-8295-2183891F9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512B41-7822-4F31-95A1-27F6FA4B79D3}"/>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123673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323-DF00-470F-B9DB-454E5C50F8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EBA726-A40E-4234-A86C-68655C89812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02527-9014-46B6-A5DA-15BE2732214E}"/>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B240B773-0CD2-426A-B6F9-1EF870BFF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62BE5-8A6D-4720-AE14-FA6B974441AC}"/>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353221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BC334-CD0E-41A8-AD91-B5951C14802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4A72EE-D3BC-4F41-BDEB-060ABA72D8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9C07E-7340-4739-86AC-869461C77341}"/>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F5A44828-2936-47BD-ACFC-2CE2F8EC8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353A8-80A9-418F-8EF1-6071F4478A4B}"/>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3682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A8F5-66A6-437E-A6A2-398177EE00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EE31EC-B87E-4280-BCD9-DE69FD24650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4E92BC-9F37-4848-B33D-C69F87E3D3E3}"/>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E73470E7-5B8F-4C96-AC80-B18A005BF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8F45B-EA94-45BF-8421-76F1F6340854}"/>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14444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57A8-A510-4F28-A4D3-15615D49A1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438F63-49A8-4DD4-9EA1-CFDFB1DB2C8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9A5B4-1A74-43DE-AE61-AB03DA87D635}"/>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D8B8A572-63BA-4FE5-8067-944007A9C1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00C5E-6F28-4089-BBE8-0B9007A092EC}"/>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223797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24EC-83EB-4701-87F5-FF6B64DB08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F45464-7035-4C54-82F2-DB55D09041E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949F08-4D9D-40FF-9AF3-CDB618190F23}"/>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92FBBB5B-2BEC-4A74-8A93-E9DE69B58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150E0-134D-4D5E-AF30-0511AE9DDC4E}"/>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157419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502E-CA10-415C-A4CD-0E2B4638EE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8D4CB-697E-4DB4-B352-FADFF432D4D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FEFAE8-E282-4CAA-868C-F87F20AC6A7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E60E9C-26F9-4920-BCBA-BEFC39135F6C}"/>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6" name="Footer Placeholder 5">
            <a:extLst>
              <a:ext uri="{FF2B5EF4-FFF2-40B4-BE49-F238E27FC236}">
                <a16:creationId xmlns:a16="http://schemas.microsoft.com/office/drawing/2014/main" id="{BB955F96-19B9-4000-B3D5-618A1CE635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A1C485-64B9-4C99-9FD0-817B0CE2ED5A}"/>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21916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1D04-F34E-4771-A9E5-53A5A93C32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F0D21-4DF1-4ED5-8603-CCEFFE3ABC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C47F8-3760-4C4E-9BFE-F0C92E5EF1F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AF985F-B8D5-4FC3-8FBB-7D6777FC091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0C902-2BF9-4462-9B7A-ABFFC78081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C5CB52-CF1D-4456-B2BB-122059F822C2}"/>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8" name="Footer Placeholder 7">
            <a:extLst>
              <a:ext uri="{FF2B5EF4-FFF2-40B4-BE49-F238E27FC236}">
                <a16:creationId xmlns:a16="http://schemas.microsoft.com/office/drawing/2014/main" id="{34F067CE-8526-4753-8684-233D3627E1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1F87F9-1D04-4A50-B262-B25041E6F86D}"/>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321390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DF9-1950-497F-ACD6-B29B611C4D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861C8D-8A6D-43E8-9833-2FC57FA452BC}"/>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4" name="Footer Placeholder 3">
            <a:extLst>
              <a:ext uri="{FF2B5EF4-FFF2-40B4-BE49-F238E27FC236}">
                <a16:creationId xmlns:a16="http://schemas.microsoft.com/office/drawing/2014/main" id="{015C96BC-0766-425F-8D35-BCB622B11B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1C987C-2919-41C7-93D7-06A349BD3CA2}"/>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78244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B790E-A74A-4F11-B32D-619B85233673}"/>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3" name="Footer Placeholder 2">
            <a:extLst>
              <a:ext uri="{FF2B5EF4-FFF2-40B4-BE49-F238E27FC236}">
                <a16:creationId xmlns:a16="http://schemas.microsoft.com/office/drawing/2014/main" id="{6106E9F0-8830-4CCF-8893-D544717BD6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F9821E-F3EF-4E9F-8A72-8D2DF53623D6}"/>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287097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13DC-12F2-4273-A3E5-64A330A852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298C07-69D7-4304-AED3-7D386FB549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537462-CAF1-4186-931E-2F59D03BC0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82D60-0C31-4D34-B934-EC806CF0D595}"/>
              </a:ext>
            </a:extLst>
          </p:cNvPr>
          <p:cNvSpPr>
            <a:spLocks noGrp="1"/>
          </p:cNvSpPr>
          <p:nvPr>
            <p:ph type="dt" sz="half" idx="10"/>
          </p:nvPr>
        </p:nvSpPr>
        <p:spPr/>
        <p:txBody>
          <a:bodyPr/>
          <a:lstStyle/>
          <a:p>
            <a:fld id="{B5037D6B-38F6-4788-A581-8EE66FE39CF0}" type="datetimeFigureOut">
              <a:rPr lang="en-GB" smtClean="0"/>
              <a:t>19/08/2024</a:t>
            </a:fld>
            <a:endParaRPr lang="en-GB"/>
          </a:p>
        </p:txBody>
      </p:sp>
      <p:sp>
        <p:nvSpPr>
          <p:cNvPr id="6" name="Footer Placeholder 5">
            <a:extLst>
              <a:ext uri="{FF2B5EF4-FFF2-40B4-BE49-F238E27FC236}">
                <a16:creationId xmlns:a16="http://schemas.microsoft.com/office/drawing/2014/main" id="{0370830D-E309-4C55-AC22-E16222D12C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C8285-4C10-455E-AA7B-DD55FC4C1EB8}"/>
              </a:ext>
            </a:extLst>
          </p:cNvPr>
          <p:cNvSpPr>
            <a:spLocks noGrp="1"/>
          </p:cNvSpPr>
          <p:nvPr>
            <p:ph type="sldNum" sz="quarter" idx="12"/>
          </p:nvPr>
        </p:nvSpPr>
        <p:spPr/>
        <p:txBody>
          <a:bodyPr/>
          <a:lstStyle/>
          <a:p>
            <a:fld id="{5E958407-6950-47BF-B988-126F8E825EF9}" type="slidenum">
              <a:rPr lang="en-GB" smtClean="0"/>
              <a:t>‹#›</a:t>
            </a:fld>
            <a:endParaRPr lang="en-GB"/>
          </a:p>
        </p:txBody>
      </p:sp>
    </p:spTree>
    <p:extLst>
      <p:ext uri="{BB962C8B-B14F-4D97-AF65-F5344CB8AC3E}">
        <p14:creationId xmlns:p14="http://schemas.microsoft.com/office/powerpoint/2010/main" val="345396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24A8E9-3BD0-48FE-94C6-CCCFCC419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37D6B-38F6-4788-A581-8EE66FE39CF0}" type="datetimeFigureOut">
              <a:rPr lang="en-GB" smtClean="0"/>
              <a:t>19/08/2024</a:t>
            </a:fld>
            <a:endParaRPr lang="en-GB"/>
          </a:p>
        </p:txBody>
      </p:sp>
      <p:sp>
        <p:nvSpPr>
          <p:cNvPr id="5" name="Footer Placeholder 4">
            <a:extLst>
              <a:ext uri="{FF2B5EF4-FFF2-40B4-BE49-F238E27FC236}">
                <a16:creationId xmlns:a16="http://schemas.microsoft.com/office/drawing/2014/main" id="{D709B595-70C0-4EC9-9FB7-FFC2D99C9D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F047F-C5C1-481C-975C-4F5FF42D9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58407-6950-47BF-B988-126F8E825EF9}" type="slidenum">
              <a:rPr lang="en-GB" smtClean="0"/>
              <a:t>‹#›</a:t>
            </a:fld>
            <a:endParaRPr lang="en-GB"/>
          </a:p>
        </p:txBody>
      </p:sp>
    </p:spTree>
    <p:extLst>
      <p:ext uri="{BB962C8B-B14F-4D97-AF65-F5344CB8AC3E}">
        <p14:creationId xmlns:p14="http://schemas.microsoft.com/office/powerpoint/2010/main" val="3750913766"/>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ngland.nhs.uk/digital-weight-management/" TargetMode="External"/><Relationship Id="rId13" Type="http://schemas.openxmlformats.org/officeDocument/2006/relationships/image" Target="../media/image6.png"/><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www.guysandstthomas.nhs.uk/our-services/healthy-weight-programmes/1-year-programme-south-east-london-tier-3" TargetMode="Externa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hyperlink" Target="http://www.grohealth.com/bexley" TargetMode="External"/><Relationship Id="rId1" Type="http://schemas.openxmlformats.org/officeDocument/2006/relationships/slideLayout" Target="../slideLayouts/slideLayout3.xml"/><Relationship Id="rId6" Type="http://schemas.openxmlformats.org/officeDocument/2006/relationships/hyperlink" Target="https://www.england.nhs.uk/diabetes/diabetes-prevention/" TargetMode="External"/><Relationship Id="rId11" Type="http://schemas.openxmlformats.org/officeDocument/2006/relationships/image" Target="../media/image4.jpe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hyperlink" Target="https://www.smartsurvey.co.uk/s/HEAL-D/" TargetMode="External"/><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diabetesbooking.co.uk/" TargetMode="External"/><Relationship Id="rId14" Type="http://schemas.openxmlformats.org/officeDocument/2006/relationships/hyperlink" Target="https://oviva.com/uk/en/programmes/t2dr/" TargetMode="External"/></Relationships>
</file>

<file path=ppt/slides/_rels/slide2.xml.rels><?xml version="1.0" encoding="UTF-8" standalone="yes"?>
<Relationships xmlns="http://schemas.openxmlformats.org/package/2006/relationships"><Relationship Id="rId13" Type="http://schemas.openxmlformats.org/officeDocument/2006/relationships/hyperlink" Target="https://www.nhs.uk/better-health/" TargetMode="External"/><Relationship Id="rId18" Type="http://schemas.openxmlformats.org/officeDocument/2006/relationships/hyperlink" Target="https://www.parkrun.org.uk/bexley/" TargetMode="External"/><Relationship Id="rId26" Type="http://schemas.openxmlformats.org/officeDocument/2006/relationships/image" Target="../media/image12.png"/><Relationship Id="rId21" Type="http://schemas.openxmlformats.org/officeDocument/2006/relationships/hyperlink" Target="https://www.silverfit.org.uk/" TargetMode="External"/><Relationship Id="rId34" Type="http://schemas.openxmlformats.org/officeDocument/2006/relationships/image" Target="../media/image20.png"/><Relationship Id="rId7" Type="http://schemas.openxmlformats.org/officeDocument/2006/relationships/hyperlink" Target="https://www.bexley.gov.uk/services/parks-leisure-and-libraries/sport-and-fitness" TargetMode="External"/><Relationship Id="rId12" Type="http://schemas.openxmlformats.org/officeDocument/2006/relationships/hyperlink" Target="https://www.nhs.uk/live-well/" TargetMode="External"/><Relationship Id="rId17" Type="http://schemas.openxmlformats.org/officeDocument/2006/relationships/image" Target="../media/image11.png"/><Relationship Id="rId25" Type="http://schemas.openxmlformats.org/officeDocument/2006/relationships/hyperlink" Target="https://careservices.bexley.gov.uk/Services/1376/Fit-for-Life-with-Ke" TargetMode="External"/><Relationship Id="rId33" Type="http://schemas.openxmlformats.org/officeDocument/2006/relationships/image" Target="../media/image19.svg"/><Relationship Id="rId38"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hyperlink" Target="http://www.healthyliving.nhs.uk/" TargetMode="External"/><Relationship Id="rId20" Type="http://schemas.openxmlformats.org/officeDocument/2006/relationships/hyperlink" Target="https://www.leisurecentre.com/crook-log-leisure-centre/facilities" TargetMode="External"/><Relationship Id="rId29" Type="http://schemas.openxmlformats.org/officeDocument/2006/relationships/image" Target="../media/image15.svg"/><Relationship Id="rId1" Type="http://schemas.openxmlformats.org/officeDocument/2006/relationships/slideLayout" Target="../slideLayouts/slideLayout8.xml"/><Relationship Id="rId6" Type="http://schemas.openxmlformats.org/officeDocument/2006/relationships/hyperlink" Target="https://www.grohealth.com/bexley" TargetMode="External"/><Relationship Id="rId11" Type="http://schemas.openxmlformats.org/officeDocument/2006/relationships/hyperlink" Target="https://www.nhs.uk/live-well/exercise/couch-to-5k-week-by-week/" TargetMode="External"/><Relationship Id="rId24" Type="http://schemas.openxmlformats.org/officeDocument/2006/relationships/hyperlink" Target="https://walx.co.uk/groups/walx-in-bexley/" TargetMode="External"/><Relationship Id="rId32" Type="http://schemas.openxmlformats.org/officeDocument/2006/relationships/image" Target="../media/image18.png"/><Relationship Id="rId37" Type="http://schemas.openxmlformats.org/officeDocument/2006/relationships/image" Target="../media/image9.png"/><Relationship Id="rId5" Type="http://schemas.openxmlformats.org/officeDocument/2006/relationships/hyperlink" Target="https://www.slimmingworld.co.uk/?gclsrc=aw.ds&amp;msclkid=3405c552ff2915cca63fa41f56671c1f&amp;utm_source=bing&amp;utm_medium=cpc&amp;utm_campaign=UK_Brand_Slimming_World_Exact&amp;utm_term=slimming%20world&amp;utm_content=UK_Brand_Exact" TargetMode="External"/><Relationship Id="rId15" Type="http://schemas.openxmlformats.org/officeDocument/2006/relationships/hyperlink" Target="https://www.xperthealth.org.uk/" TargetMode="External"/><Relationship Id="rId23" Type="http://schemas.openxmlformats.org/officeDocument/2006/relationships/hyperlink" Target="https://www.anytimefitness.co.uk/gyms/uk-0128/bexleyheath-greater-london-da6-7ad/" TargetMode="External"/><Relationship Id="rId28" Type="http://schemas.openxmlformats.org/officeDocument/2006/relationships/image" Target="../media/image14.png"/><Relationship Id="rId36" Type="http://schemas.openxmlformats.org/officeDocument/2006/relationships/image" Target="../media/image4.jpeg"/><Relationship Id="rId10" Type="http://schemas.openxmlformats.org/officeDocument/2006/relationships/hyperlink" Target="https://carbsandcals.com/" TargetMode="External"/><Relationship Id="rId19" Type="http://schemas.openxmlformats.org/officeDocument/2006/relationships/hyperlink" Target="https://www.walkingforhealth.org.uk/walkfinder/bexley-healthy-walks" TargetMode="External"/><Relationship Id="rId31" Type="http://schemas.openxmlformats.org/officeDocument/2006/relationships/image" Target="../media/image17.svg"/><Relationship Id="rId4" Type="http://schemas.openxmlformats.org/officeDocument/2006/relationships/hyperlink" Target="https://www.weightwatchers.com/uk/" TargetMode="External"/><Relationship Id="rId9" Type="http://schemas.openxmlformats.org/officeDocument/2006/relationships/hyperlink" Target="https://www.nhs.uk/conditions/diabetes/" TargetMode="External"/><Relationship Id="rId14" Type="http://schemas.openxmlformats.org/officeDocument/2006/relationships/hyperlink" Target="https://www.lowcarbprogram.com/" TargetMode="External"/><Relationship Id="rId22" Type="http://schemas.openxmlformats.org/officeDocument/2006/relationships/hyperlink" Target="https://getactive.io/" TargetMode="External"/><Relationship Id="rId27" Type="http://schemas.openxmlformats.org/officeDocument/2006/relationships/image" Target="../media/image13.svg"/><Relationship Id="rId30" Type="http://schemas.openxmlformats.org/officeDocument/2006/relationships/image" Target="../media/image16.png"/><Relationship Id="rId35" Type="http://schemas.openxmlformats.org/officeDocument/2006/relationships/image" Target="../media/image8.png"/><Relationship Id="rId8" Type="http://schemas.openxmlformats.org/officeDocument/2006/relationships/hyperlink" Target="https://www.diabetes.org.uk/" TargetMode="External"/><Relationship Id="rId3" Type="http://schemas.openxmlformats.org/officeDocument/2006/relationships/hyperlink" Target="https://www.efltrust.com/fitfan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uysandstthomas.nhs.uk/our-services/healthy-weight-programmes/1-year-programme-south-east-london-tier-3" TargetMode="External"/><Relationship Id="rId3" Type="http://schemas.openxmlformats.org/officeDocument/2006/relationships/hyperlink" Target="https://healthieryou.org.uk/gp/" TargetMode="External"/><Relationship Id="rId7" Type="http://schemas.openxmlformats.org/officeDocument/2006/relationships/hyperlink" Target="https://preventing-diabetes.co.uk/know-your-risk-dtc/"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healthieryou.org.uk/" TargetMode="External"/><Relationship Id="rId11" Type="http://schemas.openxmlformats.org/officeDocument/2006/relationships/image" Target="../media/image6.png"/><Relationship Id="rId5" Type="http://schemas.openxmlformats.org/officeDocument/2006/relationships/hyperlink" Target="mailto:malsa.ibrahim@healthieryou.org.uk" TargetMode="External"/><Relationship Id="rId10" Type="http://schemas.openxmlformats.org/officeDocument/2006/relationships/hyperlink" Target="mailto:gst-tr.tier3@nhs.nhs" TargetMode="External"/><Relationship Id="rId4" Type="http://schemas.openxmlformats.org/officeDocument/2006/relationships/hyperlink" Target="mailto:mike.power@thrivetribe.org.uk" TargetMode="External"/><Relationship Id="rId9" Type="http://schemas.openxmlformats.org/officeDocument/2006/relationships/hyperlink" Target="https://www.selondonics.org/wegovy-access-in-south-east-london-a-further-upd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exley.s2h@lexleisure.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lowcarbprogram.com/" TargetMode="External"/><Relationship Id="rId4" Type="http://schemas.openxmlformats.org/officeDocument/2006/relationships/hyperlink" Target="mailto:S2hdebbie.brown1@nhs.ne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viva.com/uk/en/for-primary-care-t2dr/" TargetMode="External"/><Relationship Id="rId7" Type="http://schemas.openxmlformats.org/officeDocument/2006/relationships/hyperlink" Target="http://www.grohealth.com/bexle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grohealth.com/bexley#form" TargetMode="External"/><Relationship Id="rId5" Type="http://schemas.openxmlformats.org/officeDocument/2006/relationships/hyperlink" Target="https://oviva.com/uk/en/for-primary-care-t2dr/#eligibility" TargetMode="External"/><Relationship Id="rId4" Type="http://schemas.openxmlformats.org/officeDocument/2006/relationships/hyperlink" Target="https://www.youtube.com/watch?v=Iw2cNAbugwE" TargetMode="Externa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A2B48E-A7D3-43E2-982B-8255CC2961DB}"/>
              </a:ext>
            </a:extLst>
          </p:cNvPr>
          <p:cNvSpPr txBox="1"/>
          <p:nvPr/>
        </p:nvSpPr>
        <p:spPr>
          <a:xfrm>
            <a:off x="3505078" y="21200"/>
            <a:ext cx="5279898" cy="461665"/>
          </a:xfrm>
          <a:prstGeom prst="rect">
            <a:avLst/>
          </a:prstGeom>
          <a:noFill/>
        </p:spPr>
        <p:txBody>
          <a:bodyPr wrap="square" rtlCol="0">
            <a:spAutoFit/>
          </a:bodyPr>
          <a:lstStyle/>
          <a:p>
            <a:pPr algn="ctr"/>
            <a:r>
              <a:rPr lang="en-GB" sz="2400" b="1" dirty="0"/>
              <a:t>Bexley Weight Management Services</a:t>
            </a:r>
          </a:p>
        </p:txBody>
      </p:sp>
      <p:sp>
        <p:nvSpPr>
          <p:cNvPr id="10" name="TextBox 9">
            <a:extLst>
              <a:ext uri="{FF2B5EF4-FFF2-40B4-BE49-F238E27FC236}">
                <a16:creationId xmlns:a16="http://schemas.microsoft.com/office/drawing/2014/main" id="{976E30B1-ABAC-4A36-B118-1EDC8E0AAE6D}"/>
              </a:ext>
            </a:extLst>
          </p:cNvPr>
          <p:cNvSpPr txBox="1"/>
          <p:nvPr/>
        </p:nvSpPr>
        <p:spPr>
          <a:xfrm>
            <a:off x="86368" y="610976"/>
            <a:ext cx="4313400" cy="600164"/>
          </a:xfrm>
          <a:prstGeom prst="rect">
            <a:avLst/>
          </a:prstGeom>
          <a:noFill/>
        </p:spPr>
        <p:txBody>
          <a:bodyPr wrap="square" rtlCol="0">
            <a:spAutoFit/>
          </a:bodyPr>
          <a:lstStyle/>
          <a:p>
            <a:pPr algn="ctr"/>
            <a:r>
              <a:rPr lang="en-GB" sz="1100" b="1" dirty="0"/>
              <a:t>All </a:t>
            </a:r>
            <a:r>
              <a:rPr lang="en-GB" sz="1100" b="1" u="sng" dirty="0"/>
              <a:t>newly diagnosed T2 diabetes &amp; pre-diabetes </a:t>
            </a:r>
            <a:r>
              <a:rPr lang="en-GB" sz="1100" b="1" dirty="0"/>
              <a:t>pts must be referred to the following programmes below in the first instance including any pts who have not yet attended Diabetes Structured Education or NDPP </a:t>
            </a:r>
            <a:endParaRPr lang="en-GB" sz="1100" b="1" u="sng" dirty="0"/>
          </a:p>
        </p:txBody>
      </p:sp>
      <p:cxnSp>
        <p:nvCxnSpPr>
          <p:cNvPr id="15" name="Straight Connector 14">
            <a:extLst>
              <a:ext uri="{FF2B5EF4-FFF2-40B4-BE49-F238E27FC236}">
                <a16:creationId xmlns:a16="http://schemas.microsoft.com/office/drawing/2014/main" id="{69D7B51C-4E7F-4B2E-864C-9307C2D5A48B}"/>
              </a:ext>
            </a:extLst>
          </p:cNvPr>
          <p:cNvCxnSpPr>
            <a:cxnSpLocks/>
          </p:cNvCxnSpPr>
          <p:nvPr/>
        </p:nvCxnSpPr>
        <p:spPr>
          <a:xfrm>
            <a:off x="-14539" y="3490463"/>
            <a:ext cx="4373394"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4B36DA0-9B9A-4551-866F-508F30D5F1B8}"/>
              </a:ext>
            </a:extLst>
          </p:cNvPr>
          <p:cNvCxnSpPr/>
          <p:nvPr/>
        </p:nvCxnSpPr>
        <p:spPr>
          <a:xfrm>
            <a:off x="0" y="602614"/>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875399E-7527-4FB4-ABFC-F2759D8B5BD1}"/>
              </a:ext>
            </a:extLst>
          </p:cNvPr>
          <p:cNvCxnSpPr>
            <a:cxnSpLocks/>
          </p:cNvCxnSpPr>
          <p:nvPr/>
        </p:nvCxnSpPr>
        <p:spPr>
          <a:xfrm>
            <a:off x="4358855" y="764878"/>
            <a:ext cx="0" cy="6120808"/>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D5A3C8BD-DACB-44A6-8FEB-9ACB92A0DD02}"/>
              </a:ext>
            </a:extLst>
          </p:cNvPr>
          <p:cNvCxnSpPr>
            <a:cxnSpLocks/>
          </p:cNvCxnSpPr>
          <p:nvPr/>
        </p:nvCxnSpPr>
        <p:spPr>
          <a:xfrm>
            <a:off x="4358855" y="4665670"/>
            <a:ext cx="7843271"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descr="Text, chat or text message&#10;&#10;Description automatically generated">
            <a:extLst>
              <a:ext uri="{FF2B5EF4-FFF2-40B4-BE49-F238E27FC236}">
                <a16:creationId xmlns:a16="http://schemas.microsoft.com/office/drawing/2014/main" id="{769FBC2F-913A-443C-AF30-2D5F3F7FC9D9}"/>
              </a:ext>
            </a:extLst>
          </p:cNvPr>
          <p:cNvPicPr>
            <a:picLocks noChangeAspect="1"/>
          </p:cNvPicPr>
          <p:nvPr/>
        </p:nvPicPr>
        <p:blipFill rotWithShape="1">
          <a:blip r:embed="rId3"/>
          <a:srcRect t="54579"/>
          <a:stretch/>
        </p:blipFill>
        <p:spPr>
          <a:xfrm>
            <a:off x="9331328" y="659130"/>
            <a:ext cx="2404991" cy="1061184"/>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1F430DF7-6EA1-4E3C-8BEF-42D18F285966}"/>
              </a:ext>
            </a:extLst>
          </p:cNvPr>
          <p:cNvPicPr>
            <a:picLocks noChangeAspect="1"/>
          </p:cNvPicPr>
          <p:nvPr/>
        </p:nvPicPr>
        <p:blipFill rotWithShape="1">
          <a:blip r:embed="rId4"/>
          <a:srcRect l="1890" t="27275" r="45429" b="3756"/>
          <a:stretch/>
        </p:blipFill>
        <p:spPr>
          <a:xfrm>
            <a:off x="65730" y="1452013"/>
            <a:ext cx="1775670" cy="626763"/>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3E2CA597-1EE2-49B4-AA54-965B750CA869}"/>
              </a:ext>
            </a:extLst>
          </p:cNvPr>
          <p:cNvPicPr>
            <a:picLocks noChangeAspect="1"/>
          </p:cNvPicPr>
          <p:nvPr/>
        </p:nvPicPr>
        <p:blipFill>
          <a:blip r:embed="rId5"/>
          <a:stretch>
            <a:fillRect/>
          </a:stretch>
        </p:blipFill>
        <p:spPr>
          <a:xfrm>
            <a:off x="30051" y="2444967"/>
            <a:ext cx="1780555" cy="519328"/>
          </a:xfrm>
          <a:prstGeom prst="rect">
            <a:avLst/>
          </a:prstGeom>
        </p:spPr>
      </p:pic>
      <p:sp>
        <p:nvSpPr>
          <p:cNvPr id="30" name="TextBox 29">
            <a:extLst>
              <a:ext uri="{FF2B5EF4-FFF2-40B4-BE49-F238E27FC236}">
                <a16:creationId xmlns:a16="http://schemas.microsoft.com/office/drawing/2014/main" id="{38A0CCAE-3845-4692-A6D1-5E3000AB0811}"/>
              </a:ext>
            </a:extLst>
          </p:cNvPr>
          <p:cNvSpPr txBox="1"/>
          <p:nvPr/>
        </p:nvSpPr>
        <p:spPr>
          <a:xfrm>
            <a:off x="1818879" y="1250222"/>
            <a:ext cx="2372340" cy="861774"/>
          </a:xfrm>
          <a:prstGeom prst="rect">
            <a:avLst/>
          </a:prstGeom>
          <a:noFill/>
        </p:spPr>
        <p:txBody>
          <a:bodyPr wrap="square" rtlCol="0">
            <a:spAutoFit/>
          </a:bodyPr>
          <a:lstStyle/>
          <a:p>
            <a:r>
              <a:rPr lang="en-GB" sz="1000" b="1" u="sng" dirty="0">
                <a:solidFill>
                  <a:srgbClr val="0070C0"/>
                </a:solidFill>
                <a:hlinkClick r:id="rId6"/>
              </a:rPr>
              <a:t>National Diabetes Prevention Programme</a:t>
            </a:r>
            <a:endParaRPr lang="en-GB" sz="1000" b="1" u="sng" dirty="0">
              <a:solidFill>
                <a:srgbClr val="0070C0"/>
              </a:solidFill>
            </a:endParaRPr>
          </a:p>
          <a:p>
            <a:pPr marL="171450" indent="-171450">
              <a:buFont typeface="Arial" panose="020B0604020202020204" pitchFamily="34" charset="0"/>
              <a:buChar char="•"/>
            </a:pPr>
            <a:r>
              <a:rPr lang="en-GB" sz="1000" dirty="0"/>
              <a:t>Pre-diabetes or a previous gestational diabetes diagnosis</a:t>
            </a:r>
          </a:p>
          <a:p>
            <a:pPr marL="171450" indent="-171450">
              <a:buFont typeface="Arial" panose="020B0604020202020204" pitchFamily="34" charset="0"/>
              <a:buChar char="•"/>
            </a:pPr>
            <a:r>
              <a:rPr lang="en-GB" sz="1000" dirty="0"/>
              <a:t>No BMI specification</a:t>
            </a:r>
          </a:p>
        </p:txBody>
      </p:sp>
      <p:sp>
        <p:nvSpPr>
          <p:cNvPr id="37" name="TextBox 36">
            <a:extLst>
              <a:ext uri="{FF2B5EF4-FFF2-40B4-BE49-F238E27FC236}">
                <a16:creationId xmlns:a16="http://schemas.microsoft.com/office/drawing/2014/main" id="{58D4F61B-96BF-4B57-A440-69ABEA6C1AF2}"/>
              </a:ext>
            </a:extLst>
          </p:cNvPr>
          <p:cNvSpPr txBox="1"/>
          <p:nvPr/>
        </p:nvSpPr>
        <p:spPr>
          <a:xfrm>
            <a:off x="4915053" y="2993006"/>
            <a:ext cx="3796553" cy="276999"/>
          </a:xfrm>
          <a:prstGeom prst="rect">
            <a:avLst/>
          </a:prstGeom>
          <a:noFill/>
        </p:spPr>
        <p:txBody>
          <a:bodyPr wrap="square" rtlCol="0">
            <a:spAutoFit/>
          </a:bodyPr>
          <a:lstStyle/>
          <a:p>
            <a:pPr algn="ctr"/>
            <a:r>
              <a:rPr lang="en-GB" sz="1200" b="1" u="sng" dirty="0">
                <a:solidFill>
                  <a:srgbClr val="0070C0"/>
                </a:solidFill>
                <a:hlinkClick r:id="rId7"/>
              </a:rPr>
              <a:t>Tier 3 Healthy Weight Management Programme (GSTT</a:t>
            </a:r>
            <a:r>
              <a:rPr lang="en-GB" sz="1200" b="1" dirty="0">
                <a:solidFill>
                  <a:srgbClr val="0070C0"/>
                </a:solidFill>
              </a:rPr>
              <a:t>)</a:t>
            </a:r>
          </a:p>
        </p:txBody>
      </p:sp>
      <p:sp>
        <p:nvSpPr>
          <p:cNvPr id="29" name="TextBox 28">
            <a:extLst>
              <a:ext uri="{FF2B5EF4-FFF2-40B4-BE49-F238E27FC236}">
                <a16:creationId xmlns:a16="http://schemas.microsoft.com/office/drawing/2014/main" id="{BE51AED4-37CC-4E0D-8604-894C30211DF3}"/>
              </a:ext>
            </a:extLst>
          </p:cNvPr>
          <p:cNvSpPr txBox="1"/>
          <p:nvPr/>
        </p:nvSpPr>
        <p:spPr>
          <a:xfrm>
            <a:off x="4751112" y="742971"/>
            <a:ext cx="3517046" cy="276999"/>
          </a:xfrm>
          <a:prstGeom prst="rect">
            <a:avLst/>
          </a:prstGeom>
          <a:noFill/>
        </p:spPr>
        <p:txBody>
          <a:bodyPr wrap="square" rtlCol="0">
            <a:spAutoFit/>
          </a:bodyPr>
          <a:lstStyle/>
          <a:p>
            <a:pPr algn="ctr"/>
            <a:r>
              <a:rPr lang="en-GB" sz="1200" b="1" u="sng" dirty="0">
                <a:solidFill>
                  <a:srgbClr val="0070C0"/>
                </a:solidFill>
                <a:hlinkClick r:id="rId8"/>
              </a:rPr>
              <a:t>Tier 2 NHS Digital  Weight Management Programme</a:t>
            </a:r>
            <a:endParaRPr lang="en-GB" sz="1200" b="1" u="sng" dirty="0">
              <a:solidFill>
                <a:srgbClr val="0070C0"/>
              </a:solidFill>
            </a:endParaRPr>
          </a:p>
        </p:txBody>
      </p:sp>
      <p:sp>
        <p:nvSpPr>
          <p:cNvPr id="31" name="TextBox 30">
            <a:extLst>
              <a:ext uri="{FF2B5EF4-FFF2-40B4-BE49-F238E27FC236}">
                <a16:creationId xmlns:a16="http://schemas.microsoft.com/office/drawing/2014/main" id="{EF375CDD-4098-4C49-8E10-7A1AB271AA1B}"/>
              </a:ext>
            </a:extLst>
          </p:cNvPr>
          <p:cNvSpPr txBox="1"/>
          <p:nvPr/>
        </p:nvSpPr>
        <p:spPr>
          <a:xfrm>
            <a:off x="4751112" y="978574"/>
            <a:ext cx="3895226" cy="707886"/>
          </a:xfrm>
          <a:prstGeom prst="rect">
            <a:avLst/>
          </a:prstGeom>
          <a:noFill/>
        </p:spPr>
        <p:txBody>
          <a:bodyPr wrap="square" rtlCol="0">
            <a:spAutoFit/>
          </a:bodyPr>
          <a:lstStyle/>
          <a:p>
            <a:pPr marL="285750" indent="-285750">
              <a:buFont typeface="Courier New" panose="02070309020205020404" pitchFamily="49" charset="0"/>
              <a:buChar char="o"/>
            </a:pPr>
            <a:r>
              <a:rPr lang="en-GB" sz="1000" dirty="0"/>
              <a:t>BMI ≥ 30 (with adjustment for ethnicity)</a:t>
            </a:r>
          </a:p>
          <a:p>
            <a:pPr marL="285750" indent="-285750">
              <a:buFont typeface="Courier New" panose="02070309020205020404" pitchFamily="49" charset="0"/>
              <a:buChar char="o"/>
            </a:pPr>
            <a:r>
              <a:rPr lang="en-GB" sz="1000" dirty="0"/>
              <a:t>Current diagnosis of diabetes (type 1 or 2) and/or hypertension</a:t>
            </a:r>
          </a:p>
          <a:p>
            <a:pPr marL="285750" indent="-285750">
              <a:buFont typeface="Courier New" panose="02070309020205020404" pitchFamily="49" charset="0"/>
              <a:buChar char="o"/>
            </a:pPr>
            <a:r>
              <a:rPr lang="en-GB" sz="1000" dirty="0">
                <a:hlinkClick r:id="rId8"/>
              </a:rPr>
              <a:t>NHS England » The NHS Digital Weight Management Programme</a:t>
            </a:r>
            <a:endParaRPr lang="en-GB" sz="1000" dirty="0"/>
          </a:p>
          <a:p>
            <a:pPr marL="285750" indent="-285750">
              <a:buFont typeface="Courier New" panose="02070309020205020404" pitchFamily="49" charset="0"/>
              <a:buChar char="o"/>
            </a:pPr>
            <a:endParaRPr lang="en-GB" sz="1000" dirty="0"/>
          </a:p>
        </p:txBody>
      </p:sp>
      <p:sp>
        <p:nvSpPr>
          <p:cNvPr id="32" name="TextBox 31">
            <a:extLst>
              <a:ext uri="{FF2B5EF4-FFF2-40B4-BE49-F238E27FC236}">
                <a16:creationId xmlns:a16="http://schemas.microsoft.com/office/drawing/2014/main" id="{ED29DF8D-B082-4775-A27C-287F3B46AFBC}"/>
              </a:ext>
            </a:extLst>
          </p:cNvPr>
          <p:cNvSpPr txBox="1"/>
          <p:nvPr/>
        </p:nvSpPr>
        <p:spPr>
          <a:xfrm>
            <a:off x="4828046" y="3168145"/>
            <a:ext cx="7471425" cy="1938992"/>
          </a:xfrm>
          <a:prstGeom prst="rect">
            <a:avLst/>
          </a:prstGeom>
          <a:noFill/>
        </p:spPr>
        <p:txBody>
          <a:bodyPr wrap="square">
            <a:spAutoFit/>
          </a:bodyPr>
          <a:lstStyle/>
          <a:p>
            <a:r>
              <a:rPr lang="en-GB" sz="1000" dirty="0">
                <a:solidFill>
                  <a:srgbClr val="000000"/>
                </a:solidFill>
                <a:latin typeface="Calibri" panose="020F0502020204030204" pitchFamily="34" charset="0"/>
                <a:cs typeface="Calibri" panose="020F0502020204030204" pitchFamily="34" charset="0"/>
              </a:rPr>
              <a:t>This is a 12 month weight management programme for people who are living with </a:t>
            </a:r>
          </a:p>
          <a:p>
            <a:r>
              <a:rPr lang="en-GB" sz="1000" dirty="0">
                <a:solidFill>
                  <a:srgbClr val="000000"/>
                </a:solidFill>
                <a:latin typeface="Calibri" panose="020F0502020204030204" pitchFamily="34" charset="0"/>
                <a:cs typeface="Calibri" panose="020F0502020204030204" pitchFamily="34" charset="0"/>
              </a:rPr>
              <a:t>complex obesity and are registered with a GP in Bexley.  </a:t>
            </a:r>
          </a:p>
          <a:p>
            <a:pPr marL="171450" indent="-171450">
              <a:buFont typeface="Courier New" panose="02070309020205020404" pitchFamily="49" charset="0"/>
              <a:buChar char="o"/>
            </a:pPr>
            <a:r>
              <a:rPr lang="en-GB" sz="1000" dirty="0">
                <a:solidFill>
                  <a:srgbClr val="000000"/>
                </a:solidFill>
                <a:latin typeface="Calibri" panose="020F0502020204030204" pitchFamily="34" charset="0"/>
                <a:cs typeface="Calibri" panose="020F0502020204030204" pitchFamily="34" charset="0"/>
              </a:rPr>
              <a:t>Aged 18 or over </a:t>
            </a:r>
          </a:p>
          <a:p>
            <a:pPr marL="171450" indent="-171450">
              <a:buFont typeface="Courier New" panose="02070309020205020404" pitchFamily="49" charset="0"/>
              <a:buChar char="o"/>
            </a:pPr>
            <a:r>
              <a:rPr lang="en-GB" sz="1000" dirty="0">
                <a:solidFill>
                  <a:srgbClr val="000000"/>
                </a:solidFill>
                <a:latin typeface="Calibri" panose="020F0502020204030204" pitchFamily="34" charset="0"/>
                <a:cs typeface="Calibri" panose="020F0502020204030204" pitchFamily="34" charset="0"/>
              </a:rPr>
              <a:t>To be eligible for obesity pharmacotherapy, your patient must be</a:t>
            </a:r>
          </a:p>
          <a:p>
            <a:r>
              <a:rPr lang="en-GB" sz="1000" dirty="0">
                <a:solidFill>
                  <a:srgbClr val="000000"/>
                </a:solidFill>
                <a:latin typeface="Calibri" panose="020F0502020204030204" pitchFamily="34" charset="0"/>
                <a:cs typeface="Calibri" panose="020F0502020204030204" pitchFamily="34" charset="0"/>
              </a:rPr>
              <a:t>      highly motivated to change eating and exercise behaviours, and remain</a:t>
            </a:r>
          </a:p>
          <a:p>
            <a:r>
              <a:rPr lang="en-GB" sz="1000" dirty="0">
                <a:solidFill>
                  <a:srgbClr val="000000"/>
                </a:solidFill>
                <a:latin typeface="Calibri" panose="020F0502020204030204" pitchFamily="34" charset="0"/>
                <a:cs typeface="Calibri" panose="020F0502020204030204" pitchFamily="34" charset="0"/>
              </a:rPr>
              <a:t>      actively engaged for at least 12 months</a:t>
            </a:r>
          </a:p>
          <a:p>
            <a:r>
              <a:rPr lang="en-GB" sz="1000" dirty="0">
                <a:solidFill>
                  <a:srgbClr val="000000"/>
                </a:solidFill>
                <a:latin typeface="Calibri" panose="020F0502020204030204" pitchFamily="34" charset="0"/>
                <a:cs typeface="Calibri" panose="020F0502020204030204" pitchFamily="34" charset="0"/>
              </a:rPr>
              <a:t>There is a choice of 2 group programmes: </a:t>
            </a:r>
            <a:r>
              <a:rPr lang="en-GB" sz="1000" b="1" dirty="0">
                <a:solidFill>
                  <a:srgbClr val="000000"/>
                </a:solidFill>
                <a:latin typeface="Calibri" panose="020F0502020204030204" pitchFamily="34" charset="0"/>
                <a:cs typeface="Calibri" panose="020F0502020204030204" pitchFamily="34" charset="0"/>
              </a:rPr>
              <a:t>BALANCE</a:t>
            </a:r>
            <a:r>
              <a:rPr lang="en-GB" sz="1000" dirty="0">
                <a:solidFill>
                  <a:srgbClr val="000000"/>
                </a:solidFill>
                <a:latin typeface="Calibri" panose="020F0502020204030204" pitchFamily="34" charset="0"/>
                <a:cs typeface="Calibri" panose="020F0502020204030204" pitchFamily="34" charset="0"/>
              </a:rPr>
              <a:t> OR </a:t>
            </a:r>
            <a:r>
              <a:rPr lang="en-GB" sz="1000" b="1" dirty="0" err="1">
                <a:solidFill>
                  <a:srgbClr val="000000"/>
                </a:solidFill>
                <a:latin typeface="Calibri" panose="020F0502020204030204" pitchFamily="34" charset="0"/>
                <a:cs typeface="Calibri" panose="020F0502020204030204" pitchFamily="34" charset="0"/>
              </a:rPr>
              <a:t>KickStart</a:t>
            </a:r>
            <a:r>
              <a:rPr lang="en-GB" sz="1000" b="1" dirty="0">
                <a:solidFill>
                  <a:srgbClr val="000000"/>
                </a:solidFill>
                <a:latin typeface="Calibri" panose="020F0502020204030204" pitchFamily="34" charset="0"/>
                <a:cs typeface="Calibri" panose="020F0502020204030204" pitchFamily="34" charset="0"/>
              </a:rPr>
              <a:t> (Total Meal Replacement)</a:t>
            </a:r>
          </a:p>
          <a:p>
            <a:r>
              <a:rPr lang="en-GB" sz="1000" b="1" dirty="0">
                <a:solidFill>
                  <a:srgbClr val="000000"/>
                </a:solidFill>
                <a:latin typeface="Calibri" panose="020F0502020204030204" pitchFamily="34" charset="0"/>
                <a:cs typeface="Calibri" panose="020F0502020204030204" pitchFamily="34" charset="0"/>
              </a:rPr>
              <a:t>BALANCE</a:t>
            </a:r>
            <a:r>
              <a:rPr lang="en-GB" sz="1000" dirty="0">
                <a:solidFill>
                  <a:srgbClr val="000000"/>
                </a:solidFill>
                <a:latin typeface="Calibri" panose="020F0502020204030204" pitchFamily="34" charset="0"/>
                <a:cs typeface="Calibri" panose="020F0502020204030204" pitchFamily="34" charset="0"/>
              </a:rPr>
              <a:t>– Encourage you to make, steady and realistic  changes to your diet and lifestyle to support healthy weight loss</a:t>
            </a:r>
          </a:p>
          <a:p>
            <a:r>
              <a:rPr lang="en-GB" sz="1000" b="1" dirty="0">
                <a:solidFill>
                  <a:srgbClr val="000000"/>
                </a:solidFill>
                <a:latin typeface="Calibri" panose="020F0502020204030204" pitchFamily="34" charset="0"/>
                <a:cs typeface="Calibri" panose="020F0502020204030204" pitchFamily="34" charset="0"/>
              </a:rPr>
              <a:t>KICK START</a:t>
            </a:r>
            <a:r>
              <a:rPr lang="en-GB" sz="1000" dirty="0">
                <a:solidFill>
                  <a:srgbClr val="000000"/>
                </a:solidFill>
                <a:latin typeface="Calibri" panose="020F0502020204030204" pitchFamily="34" charset="0"/>
                <a:cs typeface="Calibri" panose="020F0502020204030204" pitchFamily="34" charset="0"/>
              </a:rPr>
              <a:t> – Greater weight loss within 1</a:t>
            </a:r>
            <a:r>
              <a:rPr lang="en-GB" sz="1000" baseline="30000" dirty="0">
                <a:solidFill>
                  <a:srgbClr val="000000"/>
                </a:solidFill>
                <a:latin typeface="Calibri" panose="020F0502020204030204" pitchFamily="34" charset="0"/>
                <a:cs typeface="Calibri" panose="020F0502020204030204" pitchFamily="34" charset="0"/>
              </a:rPr>
              <a:t>st</a:t>
            </a:r>
            <a:r>
              <a:rPr lang="en-GB" sz="1000" dirty="0">
                <a:solidFill>
                  <a:srgbClr val="000000"/>
                </a:solidFill>
                <a:latin typeface="Calibri" panose="020F0502020204030204" pitchFamily="34" charset="0"/>
                <a:cs typeface="Calibri" panose="020F0502020204030204" pitchFamily="34" charset="0"/>
              </a:rPr>
              <a:t> 3mths.  800 calories a day for 3 months (</a:t>
            </a:r>
            <a:r>
              <a:rPr lang="en-GB" sz="1000" b="1" dirty="0">
                <a:solidFill>
                  <a:srgbClr val="000000"/>
                </a:solidFill>
                <a:latin typeface="Calibri" panose="020F0502020204030204" pitchFamily="34" charset="0"/>
                <a:cs typeface="Calibri" panose="020F0502020204030204" pitchFamily="34" charset="0"/>
              </a:rPr>
              <a:t>See Page 3 for more info</a:t>
            </a:r>
            <a:r>
              <a:rPr lang="en-GB" sz="1000" dirty="0">
                <a:solidFill>
                  <a:srgbClr val="000000"/>
                </a:solidFill>
                <a:latin typeface="Calibri" panose="020F0502020204030204" pitchFamily="34" charset="0"/>
                <a:cs typeface="Calibri" panose="020F0502020204030204" pitchFamily="34" charset="0"/>
              </a:rPr>
              <a:t>)</a:t>
            </a:r>
          </a:p>
          <a:p>
            <a:endParaRPr lang="en-GB" sz="1000" dirty="0">
              <a:solidFill>
                <a:srgbClr val="000000"/>
              </a:solidFill>
              <a:latin typeface="Calibri" panose="020F0502020204030204" pitchFamily="34" charset="0"/>
              <a:cs typeface="Calibri" panose="020F0502020204030204" pitchFamily="34" charset="0"/>
            </a:endParaRPr>
          </a:p>
          <a:p>
            <a:pPr marL="171450" indent="-171450">
              <a:buFont typeface="Courier New" panose="02070309020205020404" pitchFamily="49" charset="0"/>
              <a:buChar char="o"/>
            </a:pPr>
            <a:endParaRPr lang="en-GB" sz="1000" dirty="0">
              <a:solidFill>
                <a:srgbClr val="000000"/>
              </a:solidFill>
              <a:highlight>
                <a:srgbClr val="FFFF00"/>
              </a:highlight>
              <a:latin typeface="Calibri" panose="020F0502020204030204" pitchFamily="34" charset="0"/>
              <a:cs typeface="Calibri" panose="020F0502020204030204" pitchFamily="34" charset="0"/>
            </a:endParaRPr>
          </a:p>
          <a:p>
            <a:pPr marL="171450" indent="-171450">
              <a:buFont typeface="Courier New" panose="02070309020205020404" pitchFamily="49" charset="0"/>
              <a:buChar char="o"/>
            </a:pPr>
            <a:endParaRPr lang="en-GB" sz="1000" dirty="0">
              <a:solidFill>
                <a:srgbClr val="000000"/>
              </a:solidFill>
              <a:highlight>
                <a:srgbClr val="FFFF00"/>
              </a:highlight>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029DA233-B156-456C-BE2E-570B94A9C0DC}"/>
              </a:ext>
            </a:extLst>
          </p:cNvPr>
          <p:cNvSpPr txBox="1"/>
          <p:nvPr/>
        </p:nvSpPr>
        <p:spPr>
          <a:xfrm>
            <a:off x="-14539" y="6538792"/>
            <a:ext cx="2395225" cy="307777"/>
          </a:xfrm>
          <a:prstGeom prst="rect">
            <a:avLst/>
          </a:prstGeom>
          <a:solidFill>
            <a:schemeClr val="accent3">
              <a:lumMod val="40000"/>
              <a:lumOff val="60000"/>
            </a:schemeClr>
          </a:solidFill>
          <a:ln>
            <a:solidFill>
              <a:schemeClr val="tx1"/>
            </a:solidFill>
          </a:ln>
        </p:spPr>
        <p:txBody>
          <a:bodyPr wrap="square" rtlCol="0">
            <a:spAutoFit/>
          </a:bodyPr>
          <a:lstStyle/>
          <a:p>
            <a:r>
              <a:rPr lang="en-GB" sz="1400" dirty="0"/>
              <a:t>Version 1 – August 2024</a:t>
            </a:r>
          </a:p>
        </p:txBody>
      </p:sp>
      <p:sp>
        <p:nvSpPr>
          <p:cNvPr id="60" name="TextBox 59">
            <a:extLst>
              <a:ext uri="{FF2B5EF4-FFF2-40B4-BE49-F238E27FC236}">
                <a16:creationId xmlns:a16="http://schemas.microsoft.com/office/drawing/2014/main" id="{AA02C0E0-0132-4283-B436-D0244D93F3CD}"/>
              </a:ext>
            </a:extLst>
          </p:cNvPr>
          <p:cNvSpPr txBox="1"/>
          <p:nvPr/>
        </p:nvSpPr>
        <p:spPr>
          <a:xfrm>
            <a:off x="1637636" y="2097109"/>
            <a:ext cx="2760134" cy="1323439"/>
          </a:xfrm>
          <a:prstGeom prst="rect">
            <a:avLst/>
          </a:prstGeom>
          <a:noFill/>
        </p:spPr>
        <p:txBody>
          <a:bodyPr wrap="square">
            <a:spAutoFit/>
          </a:bodyPr>
          <a:lstStyle/>
          <a:p>
            <a:r>
              <a:rPr lang="en-GB" sz="1000" b="1" u="sng" dirty="0">
                <a:solidFill>
                  <a:srgbClr val="0070C0"/>
                </a:solidFill>
                <a:hlinkClick r:id="rId9">
                  <a:extLst>
                    <a:ext uri="{A12FA001-AC4F-418D-AE19-62706E023703}">
                      <ahyp:hlinkClr xmlns:ahyp="http://schemas.microsoft.com/office/drawing/2018/hyperlinkcolor" val="tx"/>
                    </a:ext>
                  </a:extLst>
                </a:hlinkClick>
              </a:rPr>
              <a:t>Diabetes Book &amp; Learn</a:t>
            </a:r>
            <a:endParaRPr lang="en-GB" sz="1000" b="1" u="sng" dirty="0">
              <a:solidFill>
                <a:srgbClr val="0070C0"/>
              </a:solidFill>
            </a:endParaRPr>
          </a:p>
          <a:p>
            <a:pPr marL="171450" indent="-171450">
              <a:buFont typeface="Courier New" panose="02070309020205020404" pitchFamily="49" charset="0"/>
              <a:buChar char="o"/>
            </a:pPr>
            <a:r>
              <a:rPr lang="en-GB" sz="1000" dirty="0"/>
              <a:t>Access to diabetes courses in south London including a bespoke self management course for people with T2 from African and Caribbean communities called HEAL-D</a:t>
            </a:r>
          </a:p>
          <a:p>
            <a:pPr marL="171450" indent="-171450">
              <a:buFont typeface="Courier New" panose="02070309020205020404" pitchFamily="49" charset="0"/>
              <a:buChar char="o"/>
            </a:pPr>
            <a:r>
              <a:rPr lang="en-GB" sz="1000" dirty="0"/>
              <a:t>Patients can self refer to the service by completing the referral form on smart survey </a:t>
            </a:r>
            <a:r>
              <a:rPr lang="en-GB" sz="1000" dirty="0">
                <a:hlinkClick r:id="rId10">
                  <a:extLst>
                    <a:ext uri="{A12FA001-AC4F-418D-AE19-62706E023703}">
                      <ahyp:hlinkClr xmlns:ahyp="http://schemas.microsoft.com/office/drawing/2018/hyperlinkcolor" val="tx"/>
                    </a:ext>
                  </a:extLst>
                </a:hlinkClick>
              </a:rPr>
              <a:t>https://www.smartsurvey.co.uk/s/HEAL-D/</a:t>
            </a:r>
            <a:endParaRPr lang="en-GB" sz="1000" dirty="0"/>
          </a:p>
        </p:txBody>
      </p:sp>
      <p:pic>
        <p:nvPicPr>
          <p:cNvPr id="8" name="Picture 7" descr="Background pattern&#10;&#10;Description automatically generated with low confidence">
            <a:extLst>
              <a:ext uri="{FF2B5EF4-FFF2-40B4-BE49-F238E27FC236}">
                <a16:creationId xmlns:a16="http://schemas.microsoft.com/office/drawing/2014/main" id="{D8548FB6-F79E-5D40-BA17-C82D204329FD}"/>
              </a:ext>
            </a:extLst>
          </p:cNvPr>
          <p:cNvPicPr preferRelativeResize="0">
            <a:picLocks/>
          </p:cNvPicPr>
          <p:nvPr/>
        </p:nvPicPr>
        <p:blipFill rotWithShape="1">
          <a:blip r:embed="rId11">
            <a:extLst>
              <a:ext uri="{28A0092B-C50C-407E-A947-70E740481C1C}">
                <a14:useLocalDpi xmlns:a14="http://schemas.microsoft.com/office/drawing/2010/main" val="0"/>
              </a:ext>
            </a:extLst>
          </a:blip>
          <a:srcRect t="25725" r="75546" b="-2"/>
          <a:stretch/>
        </p:blipFill>
        <p:spPr>
          <a:xfrm>
            <a:off x="10806166" y="27743"/>
            <a:ext cx="1260000" cy="550800"/>
          </a:xfrm>
          <a:prstGeom prst="rect">
            <a:avLst/>
          </a:prstGeom>
        </p:spPr>
      </p:pic>
      <p:pic>
        <p:nvPicPr>
          <p:cNvPr id="23" name="Picture 22">
            <a:extLst>
              <a:ext uri="{FF2B5EF4-FFF2-40B4-BE49-F238E27FC236}">
                <a16:creationId xmlns:a16="http://schemas.microsoft.com/office/drawing/2014/main" id="{5D30CA1A-C62E-6305-7F0E-A8EDA45D0974}"/>
              </a:ext>
            </a:extLst>
          </p:cNvPr>
          <p:cNvPicPr>
            <a:picLocks noChangeAspect="1"/>
          </p:cNvPicPr>
          <p:nvPr/>
        </p:nvPicPr>
        <p:blipFill>
          <a:blip r:embed="rId12"/>
          <a:stretch>
            <a:fillRect/>
          </a:stretch>
        </p:blipFill>
        <p:spPr>
          <a:xfrm>
            <a:off x="10985523" y="4772737"/>
            <a:ext cx="1045791" cy="546303"/>
          </a:xfrm>
          <a:prstGeom prst="rect">
            <a:avLst/>
          </a:prstGeom>
        </p:spPr>
      </p:pic>
      <p:sp>
        <p:nvSpPr>
          <p:cNvPr id="25" name="TextBox 24">
            <a:extLst>
              <a:ext uri="{FF2B5EF4-FFF2-40B4-BE49-F238E27FC236}">
                <a16:creationId xmlns:a16="http://schemas.microsoft.com/office/drawing/2014/main" id="{C3B02736-3C7F-133B-571F-B53028AEC933}"/>
              </a:ext>
            </a:extLst>
          </p:cNvPr>
          <p:cNvSpPr txBox="1"/>
          <p:nvPr/>
        </p:nvSpPr>
        <p:spPr>
          <a:xfrm>
            <a:off x="4756240" y="4944260"/>
            <a:ext cx="6158475" cy="543777"/>
          </a:xfrm>
          <a:prstGeom prst="rect">
            <a:avLst/>
          </a:prstGeom>
          <a:solidFill>
            <a:schemeClr val="bg1"/>
          </a:solidFill>
          <a:ln>
            <a:solidFill>
              <a:schemeClr val="bg1"/>
            </a:solidFill>
          </a:ln>
        </p:spPr>
        <p:txBody>
          <a:bodyPr wrap="square" rtlCol="0">
            <a:spAutoFit/>
          </a:bodyPr>
          <a:lstStyle/>
          <a:p>
            <a:pPr algn="just" eaLnBrk="0" fontAlgn="base" hangingPunct="0">
              <a:spcBef>
                <a:spcPct val="0"/>
              </a:spcBef>
              <a:spcAft>
                <a:spcPct val="0"/>
              </a:spcAft>
            </a:pPr>
            <a:r>
              <a:rPr lang="en-GB" altLang="en-US" sz="1000" dirty="0">
                <a:latin typeface="Calibri" panose="020F0502020204030204" pitchFamily="34" charset="0"/>
              </a:rPr>
              <a:t>Specialist dietetic service to </a:t>
            </a:r>
            <a:r>
              <a:rPr lang="en-GB" altLang="en-US" sz="1000" b="1" u="sng" dirty="0">
                <a:latin typeface="Calibri" panose="020F0502020204030204" pitchFamily="34" charset="0"/>
              </a:rPr>
              <a:t>support patients with diabetes</a:t>
            </a:r>
            <a:r>
              <a:rPr lang="en-GB" altLang="en-US" sz="1000" dirty="0">
                <a:latin typeface="Calibri" panose="020F0502020204030204" pitchFamily="34" charset="0"/>
              </a:rPr>
              <a:t>. Patients will be offered a 1:1 appointment with tailored diet and lifestyle advice to support optimisation of glycaemic control.</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50" dirty="0">
              <a:latin typeface="Calibri" panose="020F0502020204030204" pitchFamily="34" charset="0"/>
            </a:endParaRPr>
          </a:p>
        </p:txBody>
      </p:sp>
      <p:sp>
        <p:nvSpPr>
          <p:cNvPr id="26" name="TextBox 25">
            <a:extLst>
              <a:ext uri="{FF2B5EF4-FFF2-40B4-BE49-F238E27FC236}">
                <a16:creationId xmlns:a16="http://schemas.microsoft.com/office/drawing/2014/main" id="{3424502F-6D39-A022-B31D-B3E83F7811D2}"/>
              </a:ext>
            </a:extLst>
          </p:cNvPr>
          <p:cNvSpPr txBox="1"/>
          <p:nvPr/>
        </p:nvSpPr>
        <p:spPr>
          <a:xfrm>
            <a:off x="4855701" y="5337541"/>
            <a:ext cx="7119636" cy="1492716"/>
          </a:xfrm>
          <a:prstGeom prst="rect">
            <a:avLst/>
          </a:prstGeom>
          <a:solidFill>
            <a:schemeClr val="bg1"/>
          </a:solidFill>
          <a:ln>
            <a:solidFill>
              <a:schemeClr val="bg1"/>
            </a:solidFill>
          </a:ln>
        </p:spPr>
        <p:txBody>
          <a:bodyPr wrap="square" rtlCol="0">
            <a:spAutoFit/>
          </a:bodyPr>
          <a:lstStyle/>
          <a:p>
            <a:pPr marR="0" algn="l" rtl="0"/>
            <a:r>
              <a:rPr lang="en-GB" sz="1000" b="0" i="0" u="none" strike="noStrike" baseline="0" dirty="0">
                <a:solidFill>
                  <a:schemeClr val="tx1"/>
                </a:solidFill>
                <a:latin typeface="Calibri" panose="020F0502020204030204" pitchFamily="34" charset="0"/>
              </a:rPr>
              <a:t>Patient must meet </a:t>
            </a:r>
            <a:r>
              <a:rPr lang="en-GB" sz="1000" b="1" i="1" u="sng" strike="noStrike" baseline="0" dirty="0">
                <a:solidFill>
                  <a:schemeClr val="tx1"/>
                </a:solidFill>
                <a:latin typeface="Calibri" panose="020F0502020204030204" pitchFamily="34" charset="0"/>
              </a:rPr>
              <a:t>all</a:t>
            </a:r>
            <a:r>
              <a:rPr lang="en-GB" sz="1000" b="0" i="0" u="none" strike="noStrike" baseline="0" dirty="0">
                <a:solidFill>
                  <a:schemeClr val="tx1"/>
                </a:solidFill>
                <a:latin typeface="Calibri" panose="020F0502020204030204" pitchFamily="34" charset="0"/>
              </a:rPr>
              <a:t> of the following essential criteria:</a:t>
            </a:r>
          </a:p>
          <a:p>
            <a:pPr marL="171450" marR="0" indent="-171450" algn="l" rtl="0">
              <a:buSzPts val="1000"/>
              <a:buFont typeface="Courier New" panose="02070309020205020404" pitchFamily="49" charset="0"/>
              <a:buChar char="o"/>
            </a:pPr>
            <a:r>
              <a:rPr lang="en-GB" sz="1000" b="0" i="0" u="none" strike="noStrike" baseline="0" dirty="0">
                <a:solidFill>
                  <a:schemeClr val="tx1"/>
                </a:solidFill>
                <a:latin typeface="Calibri" panose="020F0502020204030204" pitchFamily="34" charset="0"/>
              </a:rPr>
              <a:t>Adult &gt; </a:t>
            </a:r>
            <a:r>
              <a:rPr lang="en-GB" sz="1100" dirty="0"/>
              <a:t>18yrs</a:t>
            </a:r>
            <a:r>
              <a:rPr lang="en-GB" sz="1000" b="0" i="0" u="none" strike="noStrike" baseline="0" dirty="0">
                <a:solidFill>
                  <a:schemeClr val="tx1"/>
                </a:solidFill>
                <a:latin typeface="Calibri" panose="020F0502020204030204" pitchFamily="34" charset="0"/>
              </a:rPr>
              <a:t> </a:t>
            </a:r>
          </a:p>
          <a:p>
            <a:pPr marL="171450" marR="0" indent="-171450" algn="l" rtl="0">
              <a:buSzPts val="1000"/>
              <a:buFont typeface="Courier New" panose="02070309020205020404" pitchFamily="49" charset="0"/>
              <a:buChar char="o"/>
            </a:pPr>
            <a:r>
              <a:rPr lang="en-GB" sz="1000" b="0" i="0" u="none" strike="noStrike" baseline="0" dirty="0">
                <a:solidFill>
                  <a:schemeClr val="tx1"/>
                </a:solidFill>
                <a:latin typeface="Calibri" panose="020F0502020204030204" pitchFamily="34" charset="0"/>
              </a:rPr>
              <a:t>Registered with Bexley GP </a:t>
            </a:r>
          </a:p>
          <a:p>
            <a:pPr marL="171450" indent="-171450">
              <a:buSzPts val="1000"/>
              <a:buFont typeface="Courier New" panose="02070309020205020404" pitchFamily="49" charset="0"/>
              <a:buChar char="o"/>
            </a:pP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HbA1c ≥58mmol/mol (≥7.5%) </a:t>
            </a:r>
            <a:endParaRPr lang="en-GB" sz="1000" b="0" i="0" u="none" strike="noStrike" baseline="0" dirty="0">
              <a:solidFill>
                <a:schemeClr val="tx1"/>
              </a:solidFill>
              <a:latin typeface="Calibri" panose="020F0502020204030204" pitchFamily="34" charset="0"/>
            </a:endParaRPr>
          </a:p>
          <a:p>
            <a:pPr marR="0" algn="l" rtl="0">
              <a:buSzPts val="1000"/>
            </a:pPr>
            <a:r>
              <a:rPr lang="en-GB" sz="1000" b="1" i="0" u="none" strike="noStrike" baseline="0" dirty="0">
                <a:latin typeface="Calibri" panose="020F0502020204030204" pitchFamily="34" charset="0"/>
              </a:rPr>
              <a:t>Patient must meet </a:t>
            </a:r>
            <a:r>
              <a:rPr lang="en-GB" sz="1000" b="1" i="1" u="sng" strike="noStrike" baseline="0" dirty="0">
                <a:latin typeface="Calibri" panose="020F0502020204030204" pitchFamily="34" charset="0"/>
              </a:rPr>
              <a:t>at least one </a:t>
            </a:r>
            <a:r>
              <a:rPr lang="en-GB" sz="1000" b="1" i="0" u="none" strike="noStrike" baseline="0" dirty="0">
                <a:latin typeface="Calibri" panose="020F0502020204030204" pitchFamily="34" charset="0"/>
              </a:rPr>
              <a:t>of the below criteria, </a:t>
            </a:r>
            <a:r>
              <a:rPr lang="en-GB" sz="1000" b="1" i="0" strike="noStrike" baseline="0" dirty="0">
                <a:latin typeface="Calibri" panose="020F0502020204030204" pitchFamily="34" charset="0"/>
              </a:rPr>
              <a:t>along with all essential criteria:</a:t>
            </a:r>
          </a:p>
          <a:p>
            <a:pPr marL="171450" marR="0" lvl="0"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BMI ≥30kg/m</a:t>
            </a:r>
            <a:r>
              <a:rPr kumimoji="0" lang="en-GB" altLang="en-US" sz="10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BMI ≥27.5kg/m</a:t>
            </a:r>
            <a:r>
              <a:rPr kumimoji="0" lang="en-GB" altLang="en-US" sz="10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individuals of BAME background) requiring weight loss due to impact on glycaemic control  </a:t>
            </a:r>
            <a:endParaRPr kumimoji="0" lang="en-GB" altLang="en-US" sz="1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BMI ≤18.5kg/m</a:t>
            </a:r>
            <a:r>
              <a:rPr kumimoji="0" lang="en-GB" altLang="en-US" sz="10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MUST ≥2 requiring weight gain  </a:t>
            </a:r>
            <a:endParaRPr kumimoji="0" lang="en-GB" altLang="en-US" sz="1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GB"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Poor glycaemic control (recurrent hyperglycaemia, uncontrolled hypoglycaemia due to suspected poor dietary management and/or medication not matching food intake)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38" name="TextBox 37">
            <a:extLst>
              <a:ext uri="{FF2B5EF4-FFF2-40B4-BE49-F238E27FC236}">
                <a16:creationId xmlns:a16="http://schemas.microsoft.com/office/drawing/2014/main" id="{6A0ED31B-E2EE-3B60-5D11-8CD9F01A4DA9}"/>
              </a:ext>
            </a:extLst>
          </p:cNvPr>
          <p:cNvSpPr txBox="1"/>
          <p:nvPr/>
        </p:nvSpPr>
        <p:spPr>
          <a:xfrm rot="16200000">
            <a:off x="3561153" y="5617139"/>
            <a:ext cx="2117685" cy="307777"/>
          </a:xfrm>
          <a:prstGeom prst="rect">
            <a:avLst/>
          </a:prstGeom>
          <a:solidFill>
            <a:schemeClr val="accent1">
              <a:lumMod val="60000"/>
              <a:lumOff val="40000"/>
            </a:schemeClr>
          </a:solidFill>
        </p:spPr>
        <p:txBody>
          <a:bodyPr wrap="square" rtlCol="0">
            <a:spAutoFit/>
          </a:bodyPr>
          <a:lstStyle/>
          <a:p>
            <a:pPr algn="ctr"/>
            <a:r>
              <a:rPr lang="en-GB" sz="1400" dirty="0">
                <a:solidFill>
                  <a:schemeClr val="bg1"/>
                </a:solidFill>
              </a:rPr>
              <a:t>Specialist services </a:t>
            </a:r>
          </a:p>
        </p:txBody>
      </p:sp>
      <p:cxnSp>
        <p:nvCxnSpPr>
          <p:cNvPr id="40" name="Straight Connector 39">
            <a:extLst>
              <a:ext uri="{FF2B5EF4-FFF2-40B4-BE49-F238E27FC236}">
                <a16:creationId xmlns:a16="http://schemas.microsoft.com/office/drawing/2014/main" id="{E40085C9-F6B1-9133-094E-3290826ED09B}"/>
              </a:ext>
            </a:extLst>
          </p:cNvPr>
          <p:cNvCxnSpPr>
            <a:cxnSpLocks/>
          </p:cNvCxnSpPr>
          <p:nvPr/>
        </p:nvCxnSpPr>
        <p:spPr>
          <a:xfrm flipV="1">
            <a:off x="4429204" y="2990684"/>
            <a:ext cx="7762796" cy="8630"/>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61734CE-A0D3-BE01-7E3F-6D324DAFF309}"/>
              </a:ext>
            </a:extLst>
          </p:cNvPr>
          <p:cNvSpPr txBox="1"/>
          <p:nvPr/>
        </p:nvSpPr>
        <p:spPr>
          <a:xfrm rot="16200000">
            <a:off x="3568704" y="1580166"/>
            <a:ext cx="2071525" cy="307777"/>
          </a:xfrm>
          <a:prstGeom prst="rect">
            <a:avLst/>
          </a:prstGeom>
          <a:solidFill>
            <a:schemeClr val="accent1">
              <a:lumMod val="60000"/>
              <a:lumOff val="40000"/>
            </a:schemeClr>
          </a:solidFill>
        </p:spPr>
        <p:txBody>
          <a:bodyPr wrap="square" rtlCol="0">
            <a:spAutoFit/>
          </a:bodyPr>
          <a:lstStyle/>
          <a:p>
            <a:pPr algn="ctr"/>
            <a:r>
              <a:rPr lang="en-GB" sz="1400" dirty="0">
                <a:solidFill>
                  <a:schemeClr val="bg1"/>
                </a:solidFill>
              </a:rPr>
              <a:t>Tier 2 </a:t>
            </a:r>
          </a:p>
        </p:txBody>
      </p:sp>
      <p:sp>
        <p:nvSpPr>
          <p:cNvPr id="47" name="TextBox 46">
            <a:extLst>
              <a:ext uri="{FF2B5EF4-FFF2-40B4-BE49-F238E27FC236}">
                <a16:creationId xmlns:a16="http://schemas.microsoft.com/office/drawing/2014/main" id="{850DC7FD-8362-B8C4-BEE3-8A4B4391414A}"/>
              </a:ext>
            </a:extLst>
          </p:cNvPr>
          <p:cNvSpPr txBox="1"/>
          <p:nvPr/>
        </p:nvSpPr>
        <p:spPr>
          <a:xfrm rot="16200000">
            <a:off x="3936203" y="3653956"/>
            <a:ext cx="1353410" cy="307777"/>
          </a:xfrm>
          <a:prstGeom prst="rect">
            <a:avLst/>
          </a:prstGeom>
          <a:solidFill>
            <a:schemeClr val="accent1">
              <a:lumMod val="60000"/>
              <a:lumOff val="40000"/>
            </a:schemeClr>
          </a:solidFill>
        </p:spPr>
        <p:txBody>
          <a:bodyPr wrap="square" rtlCol="0">
            <a:spAutoFit/>
          </a:bodyPr>
          <a:lstStyle/>
          <a:p>
            <a:pPr algn="ctr"/>
            <a:r>
              <a:rPr lang="en-GB" sz="1400" dirty="0">
                <a:solidFill>
                  <a:schemeClr val="bg1"/>
                </a:solidFill>
              </a:rPr>
              <a:t>Tier 3 </a:t>
            </a:r>
          </a:p>
        </p:txBody>
      </p:sp>
      <p:pic>
        <p:nvPicPr>
          <p:cNvPr id="9" name="Picture 8">
            <a:extLst>
              <a:ext uri="{FF2B5EF4-FFF2-40B4-BE49-F238E27FC236}">
                <a16:creationId xmlns:a16="http://schemas.microsoft.com/office/drawing/2014/main" id="{C766BB9A-5C9D-027A-228F-1F2450C66A15}"/>
              </a:ext>
            </a:extLst>
          </p:cNvPr>
          <p:cNvPicPr>
            <a:picLocks noChangeAspect="1"/>
          </p:cNvPicPr>
          <p:nvPr/>
        </p:nvPicPr>
        <p:blipFill>
          <a:blip r:embed="rId13"/>
          <a:stretch>
            <a:fillRect/>
          </a:stretch>
        </p:blipFill>
        <p:spPr>
          <a:xfrm>
            <a:off x="9666245" y="3026325"/>
            <a:ext cx="2399921" cy="1210054"/>
          </a:xfrm>
          <a:prstGeom prst="rect">
            <a:avLst/>
          </a:prstGeom>
        </p:spPr>
      </p:pic>
      <p:sp>
        <p:nvSpPr>
          <p:cNvPr id="24" name="TextBox 23">
            <a:extLst>
              <a:ext uri="{FF2B5EF4-FFF2-40B4-BE49-F238E27FC236}">
                <a16:creationId xmlns:a16="http://schemas.microsoft.com/office/drawing/2014/main" id="{5970C40E-6C93-434C-47E2-E7382F381343}"/>
              </a:ext>
            </a:extLst>
          </p:cNvPr>
          <p:cNvSpPr txBox="1"/>
          <p:nvPr/>
        </p:nvSpPr>
        <p:spPr>
          <a:xfrm>
            <a:off x="6690370" y="4705349"/>
            <a:ext cx="2769316" cy="307777"/>
          </a:xfrm>
          <a:prstGeom prst="rect">
            <a:avLst/>
          </a:prstGeom>
          <a:noFill/>
        </p:spPr>
        <p:txBody>
          <a:bodyPr wrap="square" rtlCol="0">
            <a:spAutoFit/>
          </a:bodyPr>
          <a:lstStyle/>
          <a:p>
            <a:r>
              <a:rPr lang="en-GB" sz="1400" b="1" dirty="0" err="1"/>
              <a:t>Oxleas</a:t>
            </a:r>
            <a:r>
              <a:rPr lang="en-GB" sz="1400" b="1" dirty="0"/>
              <a:t> Diabetes Dietetics Service</a:t>
            </a:r>
          </a:p>
        </p:txBody>
      </p:sp>
      <p:sp>
        <p:nvSpPr>
          <p:cNvPr id="59" name="TextBox 58">
            <a:extLst>
              <a:ext uri="{FF2B5EF4-FFF2-40B4-BE49-F238E27FC236}">
                <a16:creationId xmlns:a16="http://schemas.microsoft.com/office/drawing/2014/main" id="{B5D32BD5-62CF-2758-0F66-EF851430683A}"/>
              </a:ext>
            </a:extLst>
          </p:cNvPr>
          <p:cNvSpPr txBox="1"/>
          <p:nvPr/>
        </p:nvSpPr>
        <p:spPr>
          <a:xfrm>
            <a:off x="4796521" y="1691165"/>
            <a:ext cx="6289491" cy="461665"/>
          </a:xfrm>
          <a:prstGeom prst="rect">
            <a:avLst/>
          </a:prstGeom>
          <a:noFill/>
        </p:spPr>
        <p:txBody>
          <a:bodyPr wrap="square" rtlCol="0">
            <a:spAutoFit/>
          </a:bodyPr>
          <a:lstStyle/>
          <a:p>
            <a:r>
              <a:rPr lang="en-GB" sz="1200" b="1" dirty="0">
                <a:hlinkClick r:id="rId14"/>
              </a:rPr>
              <a:t>Type 2 Diabetes Pathway to Remission Programme</a:t>
            </a:r>
          </a:p>
          <a:p>
            <a:r>
              <a:rPr lang="en-GB" sz="1200" b="1" dirty="0"/>
              <a:t>formerly called the NHS Low Calorie Diet</a:t>
            </a:r>
          </a:p>
        </p:txBody>
      </p:sp>
      <p:sp>
        <p:nvSpPr>
          <p:cNvPr id="65" name="TextBox 64">
            <a:extLst>
              <a:ext uri="{FF2B5EF4-FFF2-40B4-BE49-F238E27FC236}">
                <a16:creationId xmlns:a16="http://schemas.microsoft.com/office/drawing/2014/main" id="{0CD26833-C049-EE91-9273-02D35E935AB1}"/>
              </a:ext>
            </a:extLst>
          </p:cNvPr>
          <p:cNvSpPr txBox="1"/>
          <p:nvPr/>
        </p:nvSpPr>
        <p:spPr>
          <a:xfrm>
            <a:off x="4797686" y="2120194"/>
            <a:ext cx="4869725" cy="707886"/>
          </a:xfrm>
          <a:prstGeom prst="rect">
            <a:avLst/>
          </a:prstGeom>
          <a:noFill/>
        </p:spPr>
        <p:txBody>
          <a:bodyPr wrap="square" rtlCol="0">
            <a:spAutoFit/>
          </a:bodyPr>
          <a:lstStyle/>
          <a:p>
            <a:pPr marL="171450" indent="-171450">
              <a:buFont typeface="Courier New" panose="02070309020205020404" pitchFamily="49" charset="0"/>
              <a:buChar char="o"/>
            </a:pPr>
            <a:r>
              <a:rPr lang="en-GB" sz="1000" dirty="0"/>
              <a:t>The NHS T2DR provided by </a:t>
            </a:r>
            <a:r>
              <a:rPr lang="en-GB" sz="1000" dirty="0" err="1"/>
              <a:t>Oviva</a:t>
            </a:r>
            <a:r>
              <a:rPr lang="en-GB" sz="1000" dirty="0"/>
              <a:t> is a type 2 diabetes 12 month behaviour change programme.</a:t>
            </a:r>
          </a:p>
          <a:p>
            <a:pPr marL="171450" indent="-171450">
              <a:buFont typeface="Courier New" panose="02070309020205020404" pitchFamily="49" charset="0"/>
              <a:buChar char="o"/>
            </a:pPr>
            <a:r>
              <a:rPr lang="en-GB" sz="1000" dirty="0"/>
              <a:t>Diabetes clinicians help people with type 2 diabetes lose weight, increase physical activity and reduce their medication needs.  </a:t>
            </a:r>
          </a:p>
        </p:txBody>
      </p:sp>
      <p:pic>
        <p:nvPicPr>
          <p:cNvPr id="67" name="Picture 66">
            <a:extLst>
              <a:ext uri="{FF2B5EF4-FFF2-40B4-BE49-F238E27FC236}">
                <a16:creationId xmlns:a16="http://schemas.microsoft.com/office/drawing/2014/main" id="{657697BF-9044-BAF0-0AA6-D88EA8F31977}"/>
              </a:ext>
            </a:extLst>
          </p:cNvPr>
          <p:cNvPicPr>
            <a:picLocks noChangeAspect="1"/>
          </p:cNvPicPr>
          <p:nvPr/>
        </p:nvPicPr>
        <p:blipFill>
          <a:blip r:embed="rId15"/>
          <a:stretch>
            <a:fillRect/>
          </a:stretch>
        </p:blipFill>
        <p:spPr>
          <a:xfrm>
            <a:off x="9668575" y="1720314"/>
            <a:ext cx="1942400" cy="1250687"/>
          </a:xfrm>
          <a:prstGeom prst="rect">
            <a:avLst/>
          </a:prstGeom>
        </p:spPr>
      </p:pic>
      <p:sp>
        <p:nvSpPr>
          <p:cNvPr id="2" name="TextBox 1">
            <a:extLst>
              <a:ext uri="{FF2B5EF4-FFF2-40B4-BE49-F238E27FC236}">
                <a16:creationId xmlns:a16="http://schemas.microsoft.com/office/drawing/2014/main" id="{FE59F303-30A5-420F-3007-40C48DDBFDDC}"/>
              </a:ext>
            </a:extLst>
          </p:cNvPr>
          <p:cNvSpPr txBox="1"/>
          <p:nvPr/>
        </p:nvSpPr>
        <p:spPr>
          <a:xfrm rot="16200000">
            <a:off x="-1287248" y="4848088"/>
            <a:ext cx="2943846" cy="307777"/>
          </a:xfrm>
          <a:prstGeom prst="rect">
            <a:avLst/>
          </a:prstGeom>
          <a:solidFill>
            <a:schemeClr val="accent1">
              <a:lumMod val="60000"/>
              <a:lumOff val="40000"/>
            </a:schemeClr>
          </a:solidFill>
        </p:spPr>
        <p:txBody>
          <a:bodyPr wrap="square" rtlCol="0">
            <a:spAutoFit/>
          </a:bodyPr>
          <a:lstStyle/>
          <a:p>
            <a:pPr algn="ctr"/>
            <a:r>
              <a:rPr lang="en-GB" sz="1400" dirty="0">
                <a:solidFill>
                  <a:schemeClr val="bg1"/>
                </a:solidFill>
              </a:rPr>
              <a:t>Tier 2 </a:t>
            </a:r>
          </a:p>
        </p:txBody>
      </p:sp>
      <p:sp>
        <p:nvSpPr>
          <p:cNvPr id="13" name="TextBox 12">
            <a:extLst>
              <a:ext uri="{FF2B5EF4-FFF2-40B4-BE49-F238E27FC236}">
                <a16:creationId xmlns:a16="http://schemas.microsoft.com/office/drawing/2014/main" id="{7327A7BC-9761-3EC7-5173-DB35A4D8A502}"/>
              </a:ext>
            </a:extLst>
          </p:cNvPr>
          <p:cNvSpPr txBox="1"/>
          <p:nvPr/>
        </p:nvSpPr>
        <p:spPr>
          <a:xfrm>
            <a:off x="330082" y="3485440"/>
            <a:ext cx="4110590" cy="2970044"/>
          </a:xfrm>
          <a:prstGeom prst="rect">
            <a:avLst/>
          </a:prstGeom>
          <a:noFill/>
        </p:spPr>
        <p:txBody>
          <a:bodyPr wrap="square" rtlCol="0">
            <a:spAutoFit/>
          </a:bodyPr>
          <a:lstStyle/>
          <a:p>
            <a:endParaRPr lang="en-GB" sz="1200" b="1" u="sng" dirty="0">
              <a:solidFill>
                <a:srgbClr val="0070C0"/>
              </a:solidFill>
            </a:endParaRPr>
          </a:p>
          <a:p>
            <a:r>
              <a:rPr lang="en-GB" sz="1400" b="1" u="sng" dirty="0">
                <a:solidFill>
                  <a:srgbClr val="0070C0"/>
                </a:solidFill>
              </a:rPr>
              <a:t>Tier 2 Adult Weight Management Service</a:t>
            </a:r>
          </a:p>
          <a:p>
            <a:r>
              <a:rPr lang="en-GB" sz="1000" b="1" dirty="0"/>
              <a:t>12 week digital and targeted in-person programme for adults living in Bexley to lose and maintain a healthier weight long term with follow up at 6 and 12 months </a:t>
            </a:r>
          </a:p>
          <a:p>
            <a:r>
              <a:rPr lang="en-GB" sz="1000" b="1" u="sng" dirty="0"/>
              <a:t>Inclusion Criteria</a:t>
            </a:r>
          </a:p>
          <a:p>
            <a:pPr marL="171450" indent="-171450">
              <a:buFont typeface="Courier New" panose="02070309020205020404" pitchFamily="49" charset="0"/>
              <a:buChar char="o"/>
            </a:pPr>
            <a:r>
              <a:rPr lang="en-GB" sz="1000" dirty="0"/>
              <a:t>For adults in Bexley (aged 18 years+) with a BMI equal to or greater than 30 kg/m2 (adjusted to 27.5 kg/m2 for those from a Black or Asian background).</a:t>
            </a:r>
          </a:p>
          <a:p>
            <a:pPr marL="171450" indent="-171450">
              <a:buFont typeface="Courier New" panose="02070309020205020404" pitchFamily="49" charset="0"/>
              <a:buChar char="o"/>
            </a:pPr>
            <a:r>
              <a:rPr lang="en-GB" sz="1000" dirty="0"/>
              <a:t>Available to all Bexley adult residents (or non-residents registered with a Bexley GP.</a:t>
            </a:r>
          </a:p>
          <a:p>
            <a:pPr marL="171450" indent="-171450">
              <a:buFont typeface="Courier New" panose="02070309020205020404" pitchFamily="49" charset="0"/>
              <a:buChar char="o"/>
            </a:pPr>
            <a:r>
              <a:rPr lang="en-GB" sz="1000" dirty="0"/>
              <a:t>Need structured support to lose weight, and previously unsuccessful in achieving and maintaining weight loss independently</a:t>
            </a:r>
          </a:p>
          <a:p>
            <a:r>
              <a:rPr lang="en-GB" sz="1000" b="1" u="sng" dirty="0"/>
              <a:t>Exclusion Criteria</a:t>
            </a:r>
          </a:p>
          <a:p>
            <a:pPr marL="171450" indent="-171450">
              <a:buFont typeface="Arial" panose="020B0604020202020204" pitchFamily="34" charset="0"/>
              <a:buChar char="•"/>
            </a:pPr>
            <a:r>
              <a:rPr lang="en-GB" sz="1000" dirty="0"/>
              <a:t>Pregnant   </a:t>
            </a:r>
          </a:p>
          <a:p>
            <a:pPr marL="171450" indent="-171450">
              <a:buFont typeface="Arial" panose="020B0604020202020204" pitchFamily="34" charset="0"/>
              <a:buChar char="•"/>
            </a:pPr>
            <a:r>
              <a:rPr lang="en-GB" sz="1000" dirty="0"/>
              <a:t>Diagnosed with an eating disorder</a:t>
            </a:r>
          </a:p>
          <a:p>
            <a:r>
              <a:rPr lang="en-GB" sz="1000" dirty="0"/>
              <a:t>Make a referral now by heading to </a:t>
            </a:r>
            <a:r>
              <a:rPr lang="en-GB" sz="1000" b="1" dirty="0">
                <a:hlinkClick r:id="rId16">
                  <a:extLst>
                    <a:ext uri="{A12FA001-AC4F-418D-AE19-62706E023703}">
                      <ahyp:hlinkClr xmlns:ahyp="http://schemas.microsoft.com/office/drawing/2018/hyperlinkcolor" val="tx"/>
                    </a:ext>
                  </a:extLst>
                </a:hlinkClick>
              </a:rPr>
              <a:t>www.grohealth.com/bexley</a:t>
            </a:r>
            <a:r>
              <a:rPr lang="en-GB" sz="1000" b="1" dirty="0"/>
              <a:t> </a:t>
            </a:r>
          </a:p>
          <a:p>
            <a:r>
              <a:rPr lang="en-GB" sz="1000" dirty="0"/>
              <a:t>or contact a member of the Gro Health team on 0330 133 0307</a:t>
            </a:r>
            <a:r>
              <a:rPr lang="en-GB" sz="1100" dirty="0"/>
              <a:t>.</a:t>
            </a:r>
            <a:endParaRPr lang="en-GB" sz="1200" b="1" u="sng" dirty="0">
              <a:solidFill>
                <a:srgbClr val="0070C0"/>
              </a:solidFill>
            </a:endParaRPr>
          </a:p>
        </p:txBody>
      </p:sp>
      <p:pic>
        <p:nvPicPr>
          <p:cNvPr id="5" name="Picture 4" descr="A heart with a blue and purple gradient&#10;&#10;Description automatically generated">
            <a:extLst>
              <a:ext uri="{FF2B5EF4-FFF2-40B4-BE49-F238E27FC236}">
                <a16:creationId xmlns:a16="http://schemas.microsoft.com/office/drawing/2014/main" id="{FFA19F79-695F-F26B-F5C8-5BA59600F91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31066" y="3530953"/>
            <a:ext cx="413012" cy="373334"/>
          </a:xfrm>
          <a:prstGeom prst="rect">
            <a:avLst/>
          </a:prstGeom>
        </p:spPr>
      </p:pic>
      <p:pic>
        <p:nvPicPr>
          <p:cNvPr id="1026" name="Picture 2">
            <a:extLst>
              <a:ext uri="{FF2B5EF4-FFF2-40B4-BE49-F238E27FC236}">
                <a16:creationId xmlns:a16="http://schemas.microsoft.com/office/drawing/2014/main" id="{58A1240B-0042-8944-7564-0EA34CDE4D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315" y="77312"/>
            <a:ext cx="1634500" cy="400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and white logo&#10;&#10;Description automatically generated">
            <a:extLst>
              <a:ext uri="{FF2B5EF4-FFF2-40B4-BE49-F238E27FC236}">
                <a16:creationId xmlns:a16="http://schemas.microsoft.com/office/drawing/2014/main" id="{2E0793BB-6AE4-BAD1-3EA7-BA0017B2260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02658" y="31923"/>
            <a:ext cx="1270577" cy="506960"/>
          </a:xfrm>
          <a:prstGeom prst="rect">
            <a:avLst/>
          </a:prstGeom>
        </p:spPr>
      </p:pic>
    </p:spTree>
    <p:extLst>
      <p:ext uri="{BB962C8B-B14F-4D97-AF65-F5344CB8AC3E}">
        <p14:creationId xmlns:p14="http://schemas.microsoft.com/office/powerpoint/2010/main" val="343133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DB4F56-B99A-4954-A1E0-B120E96879BC}"/>
              </a:ext>
            </a:extLst>
          </p:cNvPr>
          <p:cNvCxnSpPr/>
          <p:nvPr/>
        </p:nvCxnSpPr>
        <p:spPr>
          <a:xfrm>
            <a:off x="-8221" y="599231"/>
            <a:ext cx="12192000" cy="0"/>
          </a:xfrm>
          <a:prstGeom prst="line">
            <a:avLst/>
          </a:prstGeom>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0654573-7D27-FE4A-307A-4843B4B75E34}"/>
              </a:ext>
            </a:extLst>
          </p:cNvPr>
          <p:cNvSpPr txBox="1"/>
          <p:nvPr/>
        </p:nvSpPr>
        <p:spPr>
          <a:xfrm rot="16200000">
            <a:off x="-2349096" y="3505915"/>
            <a:ext cx="5228706" cy="276999"/>
          </a:xfrm>
          <a:prstGeom prst="rect">
            <a:avLst/>
          </a:prstGeom>
          <a:solidFill>
            <a:schemeClr val="accent1">
              <a:lumMod val="60000"/>
              <a:lumOff val="40000"/>
            </a:schemeClr>
          </a:solidFill>
        </p:spPr>
        <p:txBody>
          <a:bodyPr wrap="square" rtlCol="0">
            <a:spAutoFit/>
          </a:bodyPr>
          <a:lstStyle/>
          <a:p>
            <a:pPr algn="ctr"/>
            <a:r>
              <a:rPr lang="en-GB" sz="1200">
                <a:solidFill>
                  <a:schemeClr val="bg1"/>
                </a:solidFill>
              </a:rPr>
              <a:t>Self –referral  </a:t>
            </a:r>
          </a:p>
        </p:txBody>
      </p:sp>
      <p:sp>
        <p:nvSpPr>
          <p:cNvPr id="4" name="TextBox 3">
            <a:extLst>
              <a:ext uri="{FF2B5EF4-FFF2-40B4-BE49-F238E27FC236}">
                <a16:creationId xmlns:a16="http://schemas.microsoft.com/office/drawing/2014/main" id="{3354C42D-5CD8-D586-644A-20C57A647C17}"/>
              </a:ext>
            </a:extLst>
          </p:cNvPr>
          <p:cNvSpPr txBox="1"/>
          <p:nvPr/>
        </p:nvSpPr>
        <p:spPr>
          <a:xfrm>
            <a:off x="265256" y="783248"/>
            <a:ext cx="2620797" cy="338554"/>
          </a:xfrm>
          <a:prstGeom prst="rect">
            <a:avLst/>
          </a:prstGeom>
          <a:noFill/>
        </p:spPr>
        <p:txBody>
          <a:bodyPr wrap="square" lIns="91440" tIns="45720" rIns="91440" bIns="45720" rtlCol="0" anchor="t">
            <a:spAutoFit/>
          </a:bodyPr>
          <a:lstStyle/>
          <a:p>
            <a:pPr algn="ctr"/>
            <a:r>
              <a:rPr lang="en-GB" sz="1600" b="1" dirty="0"/>
              <a:t>Community Services</a:t>
            </a:r>
          </a:p>
        </p:txBody>
      </p:sp>
      <p:cxnSp>
        <p:nvCxnSpPr>
          <p:cNvPr id="46" name="Straight Connector 45">
            <a:extLst>
              <a:ext uri="{FF2B5EF4-FFF2-40B4-BE49-F238E27FC236}">
                <a16:creationId xmlns:a16="http://schemas.microsoft.com/office/drawing/2014/main" id="{7811AECD-FD99-174A-A6B6-92F74D8E9A64}"/>
              </a:ext>
            </a:extLst>
          </p:cNvPr>
          <p:cNvCxnSpPr>
            <a:cxnSpLocks/>
          </p:cNvCxnSpPr>
          <p:nvPr/>
        </p:nvCxnSpPr>
        <p:spPr>
          <a:xfrm>
            <a:off x="3667291" y="599231"/>
            <a:ext cx="0" cy="6255929"/>
          </a:xfrm>
          <a:prstGeom prst="line">
            <a:avLst/>
          </a:prstGeom>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03A584D8-B4FB-902F-8F53-382E5A72B6F7}"/>
              </a:ext>
            </a:extLst>
          </p:cNvPr>
          <p:cNvSpPr txBox="1"/>
          <p:nvPr/>
        </p:nvSpPr>
        <p:spPr>
          <a:xfrm>
            <a:off x="617161" y="1269716"/>
            <a:ext cx="2806698" cy="4001095"/>
          </a:xfrm>
          <a:prstGeom prst="rect">
            <a:avLst/>
          </a:prstGeom>
          <a:noFill/>
        </p:spPr>
        <p:txBody>
          <a:bodyPr wrap="square" rtlCol="0">
            <a:spAutoFit/>
          </a:bodyPr>
          <a:lstStyle/>
          <a:p>
            <a:r>
              <a:rPr lang="en-GB" sz="1400" b="1" u="sng" dirty="0"/>
              <a:t>Commercial companies</a:t>
            </a:r>
          </a:p>
          <a:p>
            <a:endParaRPr lang="en-GB" sz="1400" b="1" u="sng" dirty="0">
              <a:solidFill>
                <a:srgbClr val="0070C0"/>
              </a:solidFill>
              <a:hlinkClick r:id="rId3"/>
            </a:endParaRPr>
          </a:p>
          <a:p>
            <a:pPr marL="171450" indent="-171450">
              <a:buFont typeface="Courier New" panose="02070309020205020404" pitchFamily="49" charset="0"/>
              <a:buChar char="o"/>
            </a:pPr>
            <a:r>
              <a:rPr lang="en-GB" sz="1400" dirty="0">
                <a:hlinkClick r:id="rId4"/>
              </a:rPr>
              <a:t>Weight Watchers </a:t>
            </a:r>
            <a:r>
              <a:rPr lang="en-GB" sz="1400" dirty="0"/>
              <a:t>– </a:t>
            </a:r>
            <a:r>
              <a:rPr lang="en-GB" sz="1100" dirty="0"/>
              <a:t>Self funded only</a:t>
            </a:r>
          </a:p>
          <a:p>
            <a:pPr marL="171450" indent="-171450">
              <a:buFont typeface="Courier New" panose="02070309020205020404" pitchFamily="49" charset="0"/>
              <a:buChar char="o"/>
            </a:pPr>
            <a:endParaRPr lang="en-GB" sz="1400" dirty="0"/>
          </a:p>
          <a:p>
            <a:pPr marL="171450" indent="-171450">
              <a:buFont typeface="Courier New" panose="02070309020205020404" pitchFamily="49" charset="0"/>
              <a:buChar char="o"/>
            </a:pPr>
            <a:r>
              <a:rPr lang="en-GB" sz="1400" dirty="0">
                <a:hlinkClick r:id="rId5"/>
              </a:rPr>
              <a:t>Slimming world </a:t>
            </a:r>
            <a:r>
              <a:rPr lang="en-GB" sz="1400" dirty="0"/>
              <a:t>– </a:t>
            </a:r>
            <a:r>
              <a:rPr lang="en-GB" sz="1100" dirty="0"/>
              <a:t>Self funded only</a:t>
            </a:r>
          </a:p>
          <a:p>
            <a:endParaRPr lang="en-GB" sz="1400" dirty="0"/>
          </a:p>
          <a:p>
            <a:pPr marL="171450" indent="-171450">
              <a:buFont typeface="Courier New" panose="02070309020205020404" pitchFamily="49" charset="0"/>
              <a:buChar char="o"/>
            </a:pPr>
            <a:r>
              <a:rPr lang="en-GB" sz="1400" dirty="0">
                <a:hlinkClick r:id="rId6"/>
              </a:rPr>
              <a:t>T2 Adult Weight Management Service</a:t>
            </a:r>
            <a:endParaRPr lang="en-GB" sz="1400" dirty="0"/>
          </a:p>
          <a:p>
            <a:pPr marL="171450" indent="-171450">
              <a:buFont typeface="Courier New" panose="02070309020205020404" pitchFamily="49" charset="0"/>
              <a:buChar char="o"/>
            </a:pPr>
            <a:endParaRPr lang="en-GB" sz="1400" dirty="0"/>
          </a:p>
          <a:p>
            <a:pPr marL="171450" indent="-171450">
              <a:buFont typeface="Courier New" panose="02070309020205020404" pitchFamily="49" charset="0"/>
              <a:buChar char="o"/>
            </a:pPr>
            <a:endParaRPr lang="en-GB" sz="1400" dirty="0"/>
          </a:p>
          <a:p>
            <a:pPr marL="171450" indent="-171450">
              <a:buFont typeface="Courier New" panose="02070309020205020404" pitchFamily="49" charset="0"/>
              <a:buChar char="o"/>
            </a:pPr>
            <a:endParaRPr lang="en-GB" sz="1400" dirty="0"/>
          </a:p>
          <a:p>
            <a:endParaRPr lang="en-GB" sz="1400" dirty="0"/>
          </a:p>
          <a:p>
            <a:endParaRPr lang="en-GB" sz="1200" i="1" dirty="0"/>
          </a:p>
          <a:p>
            <a:pPr marL="171450" indent="-171450">
              <a:buFont typeface="Courier New" panose="02070309020205020404" pitchFamily="49" charset="0"/>
              <a:buChar char="o"/>
            </a:pPr>
            <a:r>
              <a:rPr lang="en-GB" sz="800" dirty="0"/>
              <a:t>Please see </a:t>
            </a:r>
            <a:r>
              <a:rPr lang="en-GB" sz="800" dirty="0">
                <a:hlinkClick r:id="rId7"/>
              </a:rPr>
              <a:t>Sport and fitness | London Borough of Bexley</a:t>
            </a:r>
            <a:r>
              <a:rPr lang="en-GB" sz="800" dirty="0"/>
              <a:t> for the most up to date information</a:t>
            </a:r>
          </a:p>
          <a:p>
            <a:pPr marL="171450" indent="-171450">
              <a:buFont typeface="Courier New" panose="02070309020205020404" pitchFamily="49" charset="0"/>
              <a:buChar char="o"/>
            </a:pPr>
            <a:endParaRPr lang="en-GB" sz="1400" dirty="0"/>
          </a:p>
          <a:p>
            <a:pPr marL="171450" indent="-171450">
              <a:buFont typeface="Courier New" panose="02070309020205020404" pitchFamily="49" charset="0"/>
              <a:buChar char="o"/>
            </a:pPr>
            <a:endParaRPr lang="en-GB" sz="1100" dirty="0"/>
          </a:p>
          <a:p>
            <a:pPr marL="171450" indent="-171450">
              <a:buFont typeface="Courier New" panose="02070309020205020404" pitchFamily="49" charset="0"/>
              <a:buChar char="o"/>
            </a:pPr>
            <a:endParaRPr lang="en-GB" sz="1100" dirty="0"/>
          </a:p>
          <a:p>
            <a:pPr marL="171450" indent="-171450">
              <a:buFont typeface="Courier New" panose="02070309020205020404" pitchFamily="49" charset="0"/>
              <a:buChar char="o"/>
            </a:pPr>
            <a:endParaRPr lang="en-GB" sz="1100" dirty="0"/>
          </a:p>
          <a:p>
            <a:pPr marL="171450" indent="-171450">
              <a:buFont typeface="Courier New" panose="02070309020205020404" pitchFamily="49" charset="0"/>
              <a:buChar char="o"/>
            </a:pPr>
            <a:endParaRPr lang="en-GB" sz="1100" dirty="0"/>
          </a:p>
        </p:txBody>
      </p:sp>
      <p:sp>
        <p:nvSpPr>
          <p:cNvPr id="51" name="TextBox 50">
            <a:extLst>
              <a:ext uri="{FF2B5EF4-FFF2-40B4-BE49-F238E27FC236}">
                <a16:creationId xmlns:a16="http://schemas.microsoft.com/office/drawing/2014/main" id="{ED9F966D-F399-4ACC-3385-4882F165D3E9}"/>
              </a:ext>
            </a:extLst>
          </p:cNvPr>
          <p:cNvSpPr txBox="1"/>
          <p:nvPr/>
        </p:nvSpPr>
        <p:spPr>
          <a:xfrm>
            <a:off x="4329781" y="785357"/>
            <a:ext cx="2840570" cy="338554"/>
          </a:xfrm>
          <a:prstGeom prst="rect">
            <a:avLst/>
          </a:prstGeom>
          <a:noFill/>
        </p:spPr>
        <p:txBody>
          <a:bodyPr wrap="square" rtlCol="0">
            <a:spAutoFit/>
          </a:bodyPr>
          <a:lstStyle/>
          <a:p>
            <a:pPr algn="ctr"/>
            <a:r>
              <a:rPr lang="en-GB" sz="1600" b="1" dirty="0"/>
              <a:t>Online Resources and Apps</a:t>
            </a:r>
          </a:p>
        </p:txBody>
      </p:sp>
      <p:sp>
        <p:nvSpPr>
          <p:cNvPr id="52" name="TextBox 51">
            <a:extLst>
              <a:ext uri="{FF2B5EF4-FFF2-40B4-BE49-F238E27FC236}">
                <a16:creationId xmlns:a16="http://schemas.microsoft.com/office/drawing/2014/main" id="{9A884E7B-E79B-0B6F-DEF3-96D525B2D5CC}"/>
              </a:ext>
            </a:extLst>
          </p:cNvPr>
          <p:cNvSpPr txBox="1"/>
          <p:nvPr/>
        </p:nvSpPr>
        <p:spPr>
          <a:xfrm>
            <a:off x="3943257" y="1274788"/>
            <a:ext cx="3630628" cy="4154984"/>
          </a:xfrm>
          <a:prstGeom prst="rect">
            <a:avLst/>
          </a:prstGeom>
          <a:noFill/>
        </p:spPr>
        <p:txBody>
          <a:bodyPr wrap="square" rtlCol="0">
            <a:spAutoFit/>
          </a:bodyPr>
          <a:lstStyle/>
          <a:p>
            <a:pPr marL="285750" indent="-285750">
              <a:buFont typeface="Courier New" panose="02070309020205020404" pitchFamily="49" charset="0"/>
              <a:buChar char="o"/>
            </a:pPr>
            <a:r>
              <a:rPr lang="en-GB" sz="1400" dirty="0">
                <a:hlinkClick r:id="rId8"/>
              </a:rPr>
              <a:t>Diabetes UK</a:t>
            </a:r>
            <a:endParaRPr lang="en-GB" sz="1400" dirty="0">
              <a:hlinkClick r:id="rId9"/>
            </a:endParaRPr>
          </a:p>
          <a:p>
            <a:pPr marL="285750" indent="-285750">
              <a:buFont typeface="Courier New" panose="02070309020205020404" pitchFamily="49" charset="0"/>
              <a:buChar char="o"/>
            </a:pPr>
            <a:endParaRPr lang="en-GB" sz="1400" dirty="0">
              <a:hlinkClick r:id="rId9"/>
            </a:endParaRPr>
          </a:p>
          <a:p>
            <a:pPr marL="285750" indent="-285750">
              <a:buFont typeface="Courier New" panose="02070309020205020404" pitchFamily="49" charset="0"/>
              <a:buChar char="o"/>
            </a:pPr>
            <a:r>
              <a:rPr lang="en-GB" sz="1400" dirty="0">
                <a:hlinkClick r:id="rId9"/>
              </a:rPr>
              <a:t>Diabetes NHS</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0"/>
              </a:rPr>
              <a:t>Carbs &amp; Cals</a:t>
            </a:r>
            <a:endParaRPr lang="en-GB" sz="1400" dirty="0"/>
          </a:p>
          <a:p>
            <a:pPr marL="285750" indent="-285750">
              <a:buFont typeface="Courier New" panose="02070309020205020404" pitchFamily="49" charset="0"/>
              <a:buChar char="o"/>
            </a:pPr>
            <a:endParaRPr lang="en-GB" sz="1400" dirty="0">
              <a:hlinkClick r:id="rId11"/>
            </a:endParaRPr>
          </a:p>
          <a:p>
            <a:pPr marL="285750" indent="-285750">
              <a:buFont typeface="Courier New" panose="02070309020205020404" pitchFamily="49" charset="0"/>
              <a:buChar char="o"/>
            </a:pPr>
            <a:r>
              <a:rPr lang="en-GB" sz="1400" dirty="0">
                <a:hlinkClick r:id="rId11"/>
              </a:rPr>
              <a:t>Couch to 5k</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2"/>
              </a:rPr>
              <a:t>NHS LiveWell : Healthy Weight &amp; Exercise</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3"/>
              </a:rPr>
              <a:t>NHS Better Health</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4"/>
              </a:rPr>
              <a:t>Low Carb Programme App</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5"/>
              </a:rPr>
              <a:t>X-PERT – Junior Diabetes Education for Children pilot Tier 1 via Diabetes</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6"/>
              </a:rPr>
              <a:t>Healthy Living</a:t>
            </a:r>
            <a:endParaRPr lang="en-GB" sz="1400" dirty="0"/>
          </a:p>
          <a:p>
            <a:endParaRPr lang="en-GB" sz="1200" dirty="0"/>
          </a:p>
        </p:txBody>
      </p:sp>
      <p:cxnSp>
        <p:nvCxnSpPr>
          <p:cNvPr id="53" name="Straight Connector 52">
            <a:extLst>
              <a:ext uri="{FF2B5EF4-FFF2-40B4-BE49-F238E27FC236}">
                <a16:creationId xmlns:a16="http://schemas.microsoft.com/office/drawing/2014/main" id="{5E2B5400-25A4-F781-6E53-4617EC103671}"/>
              </a:ext>
            </a:extLst>
          </p:cNvPr>
          <p:cNvCxnSpPr>
            <a:cxnSpLocks/>
          </p:cNvCxnSpPr>
          <p:nvPr/>
        </p:nvCxnSpPr>
        <p:spPr>
          <a:xfrm>
            <a:off x="8150773" y="599231"/>
            <a:ext cx="0" cy="6255929"/>
          </a:xfrm>
          <a:prstGeom prst="line">
            <a:avLst/>
          </a:prstGeom>
        </p:spPr>
        <p:style>
          <a:lnRef idx="3">
            <a:schemeClr val="dk1"/>
          </a:lnRef>
          <a:fillRef idx="0">
            <a:schemeClr val="dk1"/>
          </a:fillRef>
          <a:effectRef idx="2">
            <a:schemeClr val="dk1"/>
          </a:effectRef>
          <a:fontRef idx="minor">
            <a:schemeClr val="tx1"/>
          </a:fontRef>
        </p:style>
      </p:cxnSp>
      <p:sp>
        <p:nvSpPr>
          <p:cNvPr id="55" name="TextBox 54">
            <a:extLst>
              <a:ext uri="{FF2B5EF4-FFF2-40B4-BE49-F238E27FC236}">
                <a16:creationId xmlns:a16="http://schemas.microsoft.com/office/drawing/2014/main" id="{CF29D140-5530-546E-EBB4-C2CC3A11A9F9}"/>
              </a:ext>
            </a:extLst>
          </p:cNvPr>
          <p:cNvSpPr txBox="1"/>
          <p:nvPr/>
        </p:nvSpPr>
        <p:spPr>
          <a:xfrm>
            <a:off x="537973" y="5546442"/>
            <a:ext cx="2558981" cy="523220"/>
          </a:xfrm>
          <a:prstGeom prst="rect">
            <a:avLst/>
          </a:prstGeom>
          <a:noFill/>
        </p:spPr>
        <p:txBody>
          <a:bodyPr wrap="square" rtlCol="0">
            <a:spAutoFit/>
          </a:bodyPr>
          <a:lstStyle/>
          <a:p>
            <a:r>
              <a:rPr lang="en-GB" sz="800" dirty="0"/>
              <a:t>Please see </a:t>
            </a:r>
            <a:r>
              <a:rPr lang="en-GB" sz="800" dirty="0">
                <a:hlinkClick r:id="rId7"/>
              </a:rPr>
              <a:t>Sport and fitness | London Borough of Bexley</a:t>
            </a:r>
            <a:r>
              <a:rPr lang="en-GB" sz="800" dirty="0"/>
              <a:t> for the most up to date information</a:t>
            </a:r>
          </a:p>
          <a:p>
            <a:endParaRPr lang="en-GB" sz="1200" i="1" dirty="0"/>
          </a:p>
        </p:txBody>
      </p:sp>
      <p:sp>
        <p:nvSpPr>
          <p:cNvPr id="59" name="TextBox 58">
            <a:extLst>
              <a:ext uri="{FF2B5EF4-FFF2-40B4-BE49-F238E27FC236}">
                <a16:creationId xmlns:a16="http://schemas.microsoft.com/office/drawing/2014/main" id="{887C85B2-4AAD-AF23-47AC-FE197BC44879}"/>
              </a:ext>
            </a:extLst>
          </p:cNvPr>
          <p:cNvSpPr txBox="1"/>
          <p:nvPr/>
        </p:nvSpPr>
        <p:spPr>
          <a:xfrm>
            <a:off x="61354" y="6415857"/>
            <a:ext cx="2575395" cy="369332"/>
          </a:xfrm>
          <a:prstGeom prst="rect">
            <a:avLst/>
          </a:prstGeom>
          <a:solidFill>
            <a:schemeClr val="bg2"/>
          </a:solidFill>
          <a:ln>
            <a:solidFill>
              <a:schemeClr val="tx1"/>
            </a:solidFill>
          </a:ln>
        </p:spPr>
        <p:txBody>
          <a:bodyPr wrap="square" rtlCol="0">
            <a:spAutoFit/>
          </a:bodyPr>
          <a:lstStyle/>
          <a:p>
            <a:r>
              <a:rPr lang="en-GB" dirty="0"/>
              <a:t>August 2024</a:t>
            </a:r>
          </a:p>
        </p:txBody>
      </p:sp>
      <p:sp>
        <p:nvSpPr>
          <p:cNvPr id="62" name="TextBox 61">
            <a:extLst>
              <a:ext uri="{FF2B5EF4-FFF2-40B4-BE49-F238E27FC236}">
                <a16:creationId xmlns:a16="http://schemas.microsoft.com/office/drawing/2014/main" id="{B8E4D2A4-C98C-2C8F-FBB8-B94B5FA28106}"/>
              </a:ext>
            </a:extLst>
          </p:cNvPr>
          <p:cNvSpPr txBox="1"/>
          <p:nvPr/>
        </p:nvSpPr>
        <p:spPr>
          <a:xfrm>
            <a:off x="8310282" y="6415857"/>
            <a:ext cx="3290679" cy="276999"/>
          </a:xfrm>
          <a:prstGeom prst="rect">
            <a:avLst/>
          </a:prstGeom>
          <a:noFill/>
        </p:spPr>
        <p:txBody>
          <a:bodyPr wrap="square" rtlCol="0">
            <a:spAutoFit/>
          </a:bodyPr>
          <a:lstStyle/>
          <a:p>
            <a:r>
              <a:rPr lang="en-GB" sz="1200" i="1" dirty="0"/>
              <a:t>Further information to follow…</a:t>
            </a:r>
          </a:p>
        </p:txBody>
      </p:sp>
      <p:pic>
        <p:nvPicPr>
          <p:cNvPr id="67" name="Picture 66">
            <a:extLst>
              <a:ext uri="{FF2B5EF4-FFF2-40B4-BE49-F238E27FC236}">
                <a16:creationId xmlns:a16="http://schemas.microsoft.com/office/drawing/2014/main" id="{E99A47F8-B3E6-C346-C307-3E5BDF375B03}"/>
              </a:ext>
            </a:extLst>
          </p:cNvPr>
          <p:cNvPicPr>
            <a:picLocks noChangeAspect="1"/>
          </p:cNvPicPr>
          <p:nvPr/>
        </p:nvPicPr>
        <p:blipFill>
          <a:blip r:embed="rId17"/>
          <a:stretch>
            <a:fillRect/>
          </a:stretch>
        </p:blipFill>
        <p:spPr>
          <a:xfrm>
            <a:off x="2446294" y="1447777"/>
            <a:ext cx="945032" cy="312882"/>
          </a:xfrm>
          <a:prstGeom prst="rect">
            <a:avLst/>
          </a:prstGeom>
        </p:spPr>
      </p:pic>
      <p:sp>
        <p:nvSpPr>
          <p:cNvPr id="68" name="TextBox 67">
            <a:extLst>
              <a:ext uri="{FF2B5EF4-FFF2-40B4-BE49-F238E27FC236}">
                <a16:creationId xmlns:a16="http://schemas.microsoft.com/office/drawing/2014/main" id="{66EBCBEE-96F2-2B70-0EAF-EE86FC543811}"/>
              </a:ext>
            </a:extLst>
          </p:cNvPr>
          <p:cNvSpPr txBox="1"/>
          <p:nvPr/>
        </p:nvSpPr>
        <p:spPr>
          <a:xfrm>
            <a:off x="3913048" y="6462023"/>
            <a:ext cx="2290012" cy="276999"/>
          </a:xfrm>
          <a:prstGeom prst="rect">
            <a:avLst/>
          </a:prstGeom>
          <a:noFill/>
        </p:spPr>
        <p:txBody>
          <a:bodyPr wrap="square" rtlCol="0">
            <a:spAutoFit/>
          </a:bodyPr>
          <a:lstStyle/>
          <a:p>
            <a:r>
              <a:rPr lang="en-GB" sz="1200" i="1" dirty="0"/>
              <a:t>Further information to follow…</a:t>
            </a:r>
          </a:p>
        </p:txBody>
      </p:sp>
      <p:sp>
        <p:nvSpPr>
          <p:cNvPr id="9" name="TextBox 8">
            <a:extLst>
              <a:ext uri="{FF2B5EF4-FFF2-40B4-BE49-F238E27FC236}">
                <a16:creationId xmlns:a16="http://schemas.microsoft.com/office/drawing/2014/main" id="{8725397A-E969-8A0A-700E-080CAF5FC6DA}"/>
              </a:ext>
            </a:extLst>
          </p:cNvPr>
          <p:cNvSpPr txBox="1"/>
          <p:nvPr/>
        </p:nvSpPr>
        <p:spPr>
          <a:xfrm>
            <a:off x="3482275" y="154370"/>
            <a:ext cx="5279898" cy="461665"/>
          </a:xfrm>
          <a:prstGeom prst="rect">
            <a:avLst/>
          </a:prstGeom>
          <a:noFill/>
        </p:spPr>
        <p:txBody>
          <a:bodyPr wrap="square" rtlCol="0">
            <a:spAutoFit/>
          </a:bodyPr>
          <a:lstStyle/>
          <a:p>
            <a:pPr algn="ctr"/>
            <a:r>
              <a:rPr lang="en-GB" sz="2400" b="1" dirty="0"/>
              <a:t>Bexley Weight Management Services</a:t>
            </a:r>
          </a:p>
        </p:txBody>
      </p:sp>
      <p:sp>
        <p:nvSpPr>
          <p:cNvPr id="11" name="TextBox 10">
            <a:extLst>
              <a:ext uri="{FF2B5EF4-FFF2-40B4-BE49-F238E27FC236}">
                <a16:creationId xmlns:a16="http://schemas.microsoft.com/office/drawing/2014/main" id="{FE7C8D1E-9F8D-8010-AB4B-8CD0280461B0}"/>
              </a:ext>
            </a:extLst>
          </p:cNvPr>
          <p:cNvSpPr txBox="1"/>
          <p:nvPr/>
        </p:nvSpPr>
        <p:spPr>
          <a:xfrm>
            <a:off x="9032936" y="779636"/>
            <a:ext cx="2568025" cy="338554"/>
          </a:xfrm>
          <a:prstGeom prst="rect">
            <a:avLst/>
          </a:prstGeom>
          <a:noFill/>
        </p:spPr>
        <p:txBody>
          <a:bodyPr wrap="square">
            <a:spAutoFit/>
          </a:bodyPr>
          <a:lstStyle/>
          <a:p>
            <a:r>
              <a:rPr lang="en-GB" sz="1600" b="1" dirty="0"/>
              <a:t>Other Fitness Opportunities</a:t>
            </a:r>
          </a:p>
        </p:txBody>
      </p:sp>
      <p:sp>
        <p:nvSpPr>
          <p:cNvPr id="13" name="TextBox 12">
            <a:extLst>
              <a:ext uri="{FF2B5EF4-FFF2-40B4-BE49-F238E27FC236}">
                <a16:creationId xmlns:a16="http://schemas.microsoft.com/office/drawing/2014/main" id="{6169EF19-1651-721B-A2F9-E283AA625625}"/>
              </a:ext>
            </a:extLst>
          </p:cNvPr>
          <p:cNvSpPr txBox="1"/>
          <p:nvPr/>
        </p:nvSpPr>
        <p:spPr>
          <a:xfrm>
            <a:off x="8538945" y="1298595"/>
            <a:ext cx="2833352" cy="3754874"/>
          </a:xfrm>
          <a:prstGeom prst="rect">
            <a:avLst/>
          </a:prstGeom>
          <a:noFill/>
        </p:spPr>
        <p:txBody>
          <a:bodyPr wrap="square">
            <a:spAutoFit/>
          </a:bodyPr>
          <a:lstStyle/>
          <a:p>
            <a:pPr marL="285750" indent="-285750">
              <a:buFont typeface="Courier New" panose="02070309020205020404" pitchFamily="49" charset="0"/>
              <a:buChar char="o"/>
            </a:pPr>
            <a:r>
              <a:rPr lang="en-GB" sz="1400" dirty="0">
                <a:hlinkClick r:id="rId18"/>
              </a:rPr>
              <a:t>Park Run Bexley (Danson Park)</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3"/>
              </a:rPr>
              <a:t>Fit Fans</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19"/>
              </a:rPr>
              <a:t>Bexley Healthy Walks</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20"/>
              </a:rPr>
              <a:t>Steps to Health</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err="1">
                <a:hlinkClick r:id="rId21"/>
              </a:rPr>
              <a:t>Silverfit</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22"/>
              </a:rPr>
              <a:t>Get Active</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23"/>
              </a:rPr>
              <a:t>Anytime Fitness</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24"/>
              </a:rPr>
              <a:t>WALX of Wellbeing</a:t>
            </a: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r>
              <a:rPr lang="en-GB" sz="1400" dirty="0">
                <a:hlinkClick r:id="rId25"/>
              </a:rPr>
              <a:t>Fit for Life</a:t>
            </a:r>
            <a:endParaRPr lang="en-GB" sz="1400" dirty="0"/>
          </a:p>
        </p:txBody>
      </p:sp>
      <p:pic>
        <p:nvPicPr>
          <p:cNvPr id="14" name="Graphic 13" descr="Computer with solid fill">
            <a:extLst>
              <a:ext uri="{FF2B5EF4-FFF2-40B4-BE49-F238E27FC236}">
                <a16:creationId xmlns:a16="http://schemas.microsoft.com/office/drawing/2014/main" id="{13C90022-CC73-6A04-3EF0-6D748C9C483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872581" y="5436760"/>
            <a:ext cx="914400" cy="914400"/>
          </a:xfrm>
          <a:prstGeom prst="rect">
            <a:avLst/>
          </a:prstGeom>
        </p:spPr>
      </p:pic>
      <p:pic>
        <p:nvPicPr>
          <p:cNvPr id="15" name="Graphic 14" descr="Phone Vibration with solid fill">
            <a:extLst>
              <a:ext uri="{FF2B5EF4-FFF2-40B4-BE49-F238E27FC236}">
                <a16:creationId xmlns:a16="http://schemas.microsoft.com/office/drawing/2014/main" id="{7B2BA4C3-1DFE-B6F5-7C15-63E6046AF0B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81790" y="779636"/>
            <a:ext cx="824582" cy="824582"/>
          </a:xfrm>
          <a:prstGeom prst="rect">
            <a:avLst/>
          </a:prstGeom>
        </p:spPr>
      </p:pic>
      <p:pic>
        <p:nvPicPr>
          <p:cNvPr id="16" name="Graphic 15" descr="Soccer with solid fill">
            <a:extLst>
              <a:ext uri="{FF2B5EF4-FFF2-40B4-BE49-F238E27FC236}">
                <a16:creationId xmlns:a16="http://schemas.microsoft.com/office/drawing/2014/main" id="{22D6EDD6-126A-1D77-089B-5D324F0D925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372297" y="5673121"/>
            <a:ext cx="619681" cy="619681"/>
          </a:xfrm>
          <a:prstGeom prst="rect">
            <a:avLst/>
          </a:prstGeom>
        </p:spPr>
      </p:pic>
      <p:pic>
        <p:nvPicPr>
          <p:cNvPr id="17" name="Graphic 16" descr="Yoga with solid fill">
            <a:extLst>
              <a:ext uri="{FF2B5EF4-FFF2-40B4-BE49-F238E27FC236}">
                <a16:creationId xmlns:a16="http://schemas.microsoft.com/office/drawing/2014/main" id="{78C5EB14-7069-0875-6553-68520B5761A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211306" y="5546442"/>
            <a:ext cx="655277" cy="655277"/>
          </a:xfrm>
          <a:prstGeom prst="rect">
            <a:avLst/>
          </a:prstGeom>
        </p:spPr>
      </p:pic>
      <p:pic>
        <p:nvPicPr>
          <p:cNvPr id="10" name="Picture 9">
            <a:extLst>
              <a:ext uri="{FF2B5EF4-FFF2-40B4-BE49-F238E27FC236}">
                <a16:creationId xmlns:a16="http://schemas.microsoft.com/office/drawing/2014/main" id="{699B9635-6834-9C45-64C4-C2FFC795DD23}"/>
              </a:ext>
            </a:extLst>
          </p:cNvPr>
          <p:cNvPicPr>
            <a:picLocks noChangeAspect="1"/>
          </p:cNvPicPr>
          <p:nvPr/>
        </p:nvPicPr>
        <p:blipFill>
          <a:blip r:embed="rId34"/>
          <a:stretch>
            <a:fillRect/>
          </a:stretch>
        </p:blipFill>
        <p:spPr>
          <a:xfrm>
            <a:off x="633219" y="3230691"/>
            <a:ext cx="2938887" cy="2009113"/>
          </a:xfrm>
          <a:prstGeom prst="rect">
            <a:avLst/>
          </a:prstGeom>
        </p:spPr>
      </p:pic>
      <p:pic>
        <p:nvPicPr>
          <p:cNvPr id="7" name="Picture 6" descr="A heart with a blue and purple gradient&#10;&#10;Description automatically generated">
            <a:extLst>
              <a:ext uri="{FF2B5EF4-FFF2-40B4-BE49-F238E27FC236}">
                <a16:creationId xmlns:a16="http://schemas.microsoft.com/office/drawing/2014/main" id="{B329236C-D4F3-5074-7963-9D725C219E0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106032" y="2592978"/>
            <a:ext cx="413012" cy="373334"/>
          </a:xfrm>
          <a:prstGeom prst="rect">
            <a:avLst/>
          </a:prstGeom>
        </p:spPr>
      </p:pic>
      <p:pic>
        <p:nvPicPr>
          <p:cNvPr id="5" name="Picture 4" descr="Background pattern&#10;&#10;Description automatically generated with low confidence">
            <a:extLst>
              <a:ext uri="{FF2B5EF4-FFF2-40B4-BE49-F238E27FC236}">
                <a16:creationId xmlns:a16="http://schemas.microsoft.com/office/drawing/2014/main" id="{84C68171-23EA-B69A-AF97-E8AB68897AD8}"/>
              </a:ext>
            </a:extLst>
          </p:cNvPr>
          <p:cNvPicPr preferRelativeResize="0">
            <a:picLocks/>
          </p:cNvPicPr>
          <p:nvPr/>
        </p:nvPicPr>
        <p:blipFill rotWithShape="1">
          <a:blip r:embed="rId36">
            <a:extLst>
              <a:ext uri="{28A0092B-C50C-407E-A947-70E740481C1C}">
                <a14:useLocalDpi xmlns:a14="http://schemas.microsoft.com/office/drawing/2010/main" val="0"/>
              </a:ext>
            </a:extLst>
          </a:blip>
          <a:srcRect t="25725" r="75546" b="-2"/>
          <a:stretch/>
        </p:blipFill>
        <p:spPr>
          <a:xfrm>
            <a:off x="10806166" y="27743"/>
            <a:ext cx="1260000" cy="550800"/>
          </a:xfrm>
          <a:prstGeom prst="rect">
            <a:avLst/>
          </a:prstGeom>
        </p:spPr>
      </p:pic>
      <p:pic>
        <p:nvPicPr>
          <p:cNvPr id="12" name="Picture 2">
            <a:extLst>
              <a:ext uri="{FF2B5EF4-FFF2-40B4-BE49-F238E27FC236}">
                <a16:creationId xmlns:a16="http://schemas.microsoft.com/office/drawing/2014/main" id="{A8D34D10-EE78-AC90-77F5-FCA6278F094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6315" y="77312"/>
            <a:ext cx="1634500" cy="4009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blue and white logo&#10;&#10;Description automatically generated">
            <a:extLst>
              <a:ext uri="{FF2B5EF4-FFF2-40B4-BE49-F238E27FC236}">
                <a16:creationId xmlns:a16="http://schemas.microsoft.com/office/drawing/2014/main" id="{6E7693C1-8DFD-1C4F-7A78-A9E18A20608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002658" y="31923"/>
            <a:ext cx="1270577" cy="506960"/>
          </a:xfrm>
          <a:prstGeom prst="rect">
            <a:avLst/>
          </a:prstGeom>
        </p:spPr>
      </p:pic>
    </p:spTree>
    <p:extLst>
      <p:ext uri="{BB962C8B-B14F-4D97-AF65-F5344CB8AC3E}">
        <p14:creationId xmlns:p14="http://schemas.microsoft.com/office/powerpoint/2010/main" val="296536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EC32938-AAAB-4B5D-A1AF-72EF2ADFFA26}"/>
              </a:ext>
            </a:extLst>
          </p:cNvPr>
          <p:cNvGraphicFramePr>
            <a:graphicFrameLocks noGrp="1"/>
          </p:cNvGraphicFramePr>
          <p:nvPr>
            <p:extLst>
              <p:ext uri="{D42A27DB-BD31-4B8C-83A1-F6EECF244321}">
                <p14:modId xmlns:p14="http://schemas.microsoft.com/office/powerpoint/2010/main" val="3268651262"/>
              </p:ext>
            </p:extLst>
          </p:nvPr>
        </p:nvGraphicFramePr>
        <p:xfrm>
          <a:off x="0" y="0"/>
          <a:ext cx="12192000" cy="7891272"/>
        </p:xfrm>
        <a:graphic>
          <a:graphicData uri="http://schemas.openxmlformats.org/drawingml/2006/table">
            <a:tbl>
              <a:tblPr firstRow="1" bandRow="1">
                <a:tableStyleId>{5C22544A-7EE6-4342-B048-85BDC9FD1C3A}</a:tableStyleId>
              </a:tblPr>
              <a:tblGrid>
                <a:gridCol w="1390262">
                  <a:extLst>
                    <a:ext uri="{9D8B030D-6E8A-4147-A177-3AD203B41FA5}">
                      <a16:colId xmlns:a16="http://schemas.microsoft.com/office/drawing/2014/main" val="3530344464"/>
                    </a:ext>
                  </a:extLst>
                </a:gridCol>
                <a:gridCol w="3337186">
                  <a:extLst>
                    <a:ext uri="{9D8B030D-6E8A-4147-A177-3AD203B41FA5}">
                      <a16:colId xmlns:a16="http://schemas.microsoft.com/office/drawing/2014/main" val="1769551963"/>
                    </a:ext>
                  </a:extLst>
                </a:gridCol>
                <a:gridCol w="1724152">
                  <a:extLst>
                    <a:ext uri="{9D8B030D-6E8A-4147-A177-3AD203B41FA5}">
                      <a16:colId xmlns:a16="http://schemas.microsoft.com/office/drawing/2014/main" val="241275732"/>
                    </a:ext>
                  </a:extLst>
                </a:gridCol>
                <a:gridCol w="2324100">
                  <a:extLst>
                    <a:ext uri="{9D8B030D-6E8A-4147-A177-3AD203B41FA5}">
                      <a16:colId xmlns:a16="http://schemas.microsoft.com/office/drawing/2014/main" val="526877409"/>
                    </a:ext>
                  </a:extLst>
                </a:gridCol>
                <a:gridCol w="1976120">
                  <a:extLst>
                    <a:ext uri="{9D8B030D-6E8A-4147-A177-3AD203B41FA5}">
                      <a16:colId xmlns:a16="http://schemas.microsoft.com/office/drawing/2014/main" val="1150106122"/>
                    </a:ext>
                  </a:extLst>
                </a:gridCol>
                <a:gridCol w="1440180">
                  <a:extLst>
                    <a:ext uri="{9D8B030D-6E8A-4147-A177-3AD203B41FA5}">
                      <a16:colId xmlns:a16="http://schemas.microsoft.com/office/drawing/2014/main" val="3190952210"/>
                    </a:ext>
                  </a:extLst>
                </a:gridCol>
              </a:tblGrid>
              <a:tr h="246888">
                <a:tc>
                  <a:txBody>
                    <a:bodyPr/>
                    <a:lstStyle/>
                    <a:p>
                      <a:pPr algn="ctr"/>
                      <a:r>
                        <a:rPr lang="en-GB" sz="850" dirty="0"/>
                        <a:t>Service</a:t>
                      </a:r>
                    </a:p>
                  </a:txBody>
                  <a:tcPr anchor="ctr"/>
                </a:tc>
                <a:tc>
                  <a:txBody>
                    <a:bodyPr/>
                    <a:lstStyle/>
                    <a:p>
                      <a:pPr algn="ctr"/>
                      <a:r>
                        <a:rPr lang="en-GB" sz="850" dirty="0"/>
                        <a:t>Overview</a:t>
                      </a:r>
                    </a:p>
                  </a:txBody>
                  <a:tcPr/>
                </a:tc>
                <a:tc>
                  <a:txBody>
                    <a:bodyPr/>
                    <a:lstStyle/>
                    <a:p>
                      <a:pPr algn="ctr"/>
                      <a:r>
                        <a:rPr lang="en-GB" sz="850" dirty="0"/>
                        <a:t>Target population</a:t>
                      </a:r>
                    </a:p>
                  </a:txBody>
                  <a:tcPr/>
                </a:tc>
                <a:tc>
                  <a:txBody>
                    <a:bodyPr/>
                    <a:lstStyle/>
                    <a:p>
                      <a:pPr algn="ctr"/>
                      <a:r>
                        <a:rPr lang="en-GB" sz="850" dirty="0"/>
                        <a:t>Who can refer</a:t>
                      </a:r>
                    </a:p>
                  </a:txBody>
                  <a:tcPr/>
                </a:tc>
                <a:tc>
                  <a:txBody>
                    <a:bodyPr/>
                    <a:lstStyle/>
                    <a:p>
                      <a:pPr algn="ctr"/>
                      <a:r>
                        <a:rPr lang="en-GB" sz="850" dirty="0"/>
                        <a:t>Eligibility criteria</a:t>
                      </a:r>
                    </a:p>
                  </a:txBody>
                  <a:tcPr/>
                </a:tc>
                <a:tc>
                  <a:txBody>
                    <a:bodyPr/>
                    <a:lstStyle/>
                    <a:p>
                      <a:pPr algn="ctr"/>
                      <a:r>
                        <a:rPr lang="en-GB" sz="850" dirty="0"/>
                        <a:t>Contact</a:t>
                      </a:r>
                    </a:p>
                  </a:txBody>
                  <a:tcPr/>
                </a:tc>
                <a:extLst>
                  <a:ext uri="{0D108BD9-81ED-4DB2-BD59-A6C34878D82A}">
                    <a16:rowId xmlns:a16="http://schemas.microsoft.com/office/drawing/2014/main" val="190759018"/>
                  </a:ext>
                </a:extLst>
              </a:tr>
              <a:tr h="2297473">
                <a:tc>
                  <a:txBody>
                    <a:bodyPr/>
                    <a:lstStyle/>
                    <a:p>
                      <a:pPr algn="ctr"/>
                      <a:r>
                        <a:rPr lang="en-GB" sz="900" b="1" dirty="0"/>
                        <a:t>Tier 2 - National Diabetes Prevention Programme</a:t>
                      </a:r>
                    </a:p>
                    <a:p>
                      <a:pPr algn="ctr"/>
                      <a:endParaRPr lang="en-GB" sz="900" b="1" dirty="0"/>
                    </a:p>
                    <a:p>
                      <a:pPr algn="ctr"/>
                      <a:r>
                        <a:rPr lang="en-GB" sz="900" b="1" i="1" dirty="0"/>
                        <a:t>Incentive Payment applicable</a:t>
                      </a:r>
                    </a:p>
                  </a:txBody>
                  <a:tcPr anchor="ctr"/>
                </a:tc>
                <a:tc>
                  <a:txBody>
                    <a:bodyPr/>
                    <a:lstStyle/>
                    <a:p>
                      <a:pPr algn="l" fontAlgn="t"/>
                      <a:r>
                        <a:rPr lang="en-GB" sz="850" b="0" i="0" u="none" strike="noStrike" kern="1200" dirty="0">
                          <a:solidFill>
                            <a:srgbClr val="000000"/>
                          </a:solidFill>
                          <a:effectLst/>
                          <a:latin typeface="Calibri" panose="020F0502020204030204" pitchFamily="34" charset="0"/>
                          <a:ea typeface="+mn-ea"/>
                          <a:cs typeface="+mn-cs"/>
                        </a:rPr>
                        <a:t>9 month Behavioural change course aimed to support long term behaviour change for weight loss to prevent onset of diabetes. </a:t>
                      </a:r>
                    </a:p>
                    <a:p>
                      <a:pPr algn="l" fontAlgn="t"/>
                      <a:endParaRPr lang="en-GB" sz="850" b="0" i="0" u="none" strike="noStrike" kern="1200" dirty="0">
                        <a:solidFill>
                          <a:srgbClr val="000000"/>
                        </a:solidFill>
                        <a:effectLst/>
                        <a:latin typeface="Calibri" panose="020F0502020204030204" pitchFamily="34" charset="0"/>
                        <a:ea typeface="+mn-ea"/>
                        <a:cs typeface="+mn-cs"/>
                      </a:endParaRPr>
                    </a:p>
                    <a:p>
                      <a:pPr algn="l" fontAlgn="t"/>
                      <a:r>
                        <a:rPr lang="en-GB" sz="850" b="0" i="0" u="none" strike="noStrike" kern="1200" dirty="0">
                          <a:solidFill>
                            <a:srgbClr val="000000"/>
                          </a:solidFill>
                          <a:effectLst/>
                          <a:latin typeface="Calibri" panose="020F0502020204030204" pitchFamily="34" charset="0"/>
                          <a:ea typeface="+mn-ea"/>
                          <a:cs typeface="+mn-cs"/>
                        </a:rPr>
                        <a:t>This is a Tier 2 weight management programme, run over 9 months with reducing intensity of contact. Offering face to face group sessions available in a range of community languages. </a:t>
                      </a:r>
                    </a:p>
                    <a:p>
                      <a:pPr algn="l" fontAlgn="t"/>
                      <a:endParaRPr lang="en-GB" sz="850" b="0" i="0" u="none" strike="noStrike" kern="1200" dirty="0">
                        <a:solidFill>
                          <a:srgbClr val="000000"/>
                        </a:solidFill>
                        <a:effectLst/>
                        <a:latin typeface="Calibri" panose="020F0502020204030204" pitchFamily="34" charset="0"/>
                        <a:ea typeface="+mn-ea"/>
                        <a:cs typeface="+mn-cs"/>
                      </a:endParaRPr>
                    </a:p>
                    <a:p>
                      <a:pPr algn="l" fontAlgn="t"/>
                      <a:r>
                        <a:rPr lang="en-GB" sz="850" b="0" i="0" u="none" strike="noStrike" kern="1200" dirty="0">
                          <a:solidFill>
                            <a:srgbClr val="000000"/>
                          </a:solidFill>
                          <a:effectLst/>
                          <a:latin typeface="Calibri" panose="020F0502020204030204" pitchFamily="34" charset="0"/>
                          <a:ea typeface="+mn-ea"/>
                          <a:cs typeface="+mn-cs"/>
                        </a:rPr>
                        <a:t>A digital programme is also available run over the same 9 month period. </a:t>
                      </a:r>
                      <a:r>
                        <a:rPr lang="en-US" sz="850" b="0" i="0" u="none" strike="noStrike" kern="1200" dirty="0">
                          <a:solidFill>
                            <a:srgbClr val="000000"/>
                          </a:solidFill>
                          <a:effectLst/>
                          <a:latin typeface="Calibri" panose="020F0502020204030204" pitchFamily="34" charset="0"/>
                          <a:ea typeface="+mn-ea"/>
                          <a:cs typeface="+mn-cs"/>
                        </a:rPr>
                        <a:t>Receive 1:1 support from a registered dietitian or nutritionist and peer support group. Track positive changes in activity, habits and weight loss.</a:t>
                      </a:r>
                      <a:endParaRPr lang="en-GB" sz="850" b="0" i="0" u="none" strike="noStrike" kern="1200" dirty="0">
                        <a:solidFill>
                          <a:srgbClr val="000000"/>
                        </a:solidFill>
                        <a:effectLst/>
                        <a:latin typeface="Calibri" panose="020F0502020204030204" pitchFamily="34" charset="0"/>
                        <a:ea typeface="+mn-ea"/>
                        <a:cs typeface="+mn-cs"/>
                      </a:endParaRPr>
                    </a:p>
                    <a:p>
                      <a:pPr algn="l" fontAlgn="t"/>
                      <a:endParaRPr lang="en-GB" sz="850" b="0" i="0" u="none" strike="noStrike" kern="1200" dirty="0">
                        <a:solidFill>
                          <a:srgbClr val="000000"/>
                        </a:solidFill>
                        <a:effectLst/>
                        <a:latin typeface="Calibri" panose="020F050202020403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850" b="0" i="0" u="none" strike="noStrike" kern="1200" dirty="0">
                          <a:solidFill>
                            <a:srgbClr val="000000"/>
                          </a:solidFill>
                          <a:effectLst/>
                          <a:latin typeface="Calibri" panose="020F0502020204030204" pitchFamily="34" charset="0"/>
                          <a:ea typeface="+mn-ea"/>
                          <a:cs typeface="+mn-cs"/>
                        </a:rPr>
                        <a:t>A tailored remote service will continue to pts in these cohorts:- Visual impairment &amp; Hearing impairment support </a:t>
                      </a:r>
                      <a:r>
                        <a:rPr lang="en-GB" sz="850" b="0" i="0" u="none" strike="noStrike" kern="1200" dirty="0" err="1">
                          <a:solidFill>
                            <a:srgbClr val="000000"/>
                          </a:solidFill>
                          <a:effectLst/>
                          <a:latin typeface="Calibri" panose="020F0502020204030204" pitchFamily="34" charset="0"/>
                          <a:ea typeface="+mn-ea"/>
                          <a:cs typeface="+mn-cs"/>
                        </a:rPr>
                        <a:t>grps</a:t>
                      </a:r>
                      <a:r>
                        <a:rPr lang="en-GB" sz="850" b="0" i="0" u="none" strike="noStrike" kern="1200" dirty="0">
                          <a:solidFill>
                            <a:srgbClr val="000000"/>
                          </a:solidFill>
                          <a:effectLst/>
                          <a:latin typeface="Calibri" panose="020F0502020204030204" pitchFamily="34" charset="0"/>
                          <a:ea typeface="+mn-ea"/>
                          <a:cs typeface="+mn-cs"/>
                        </a:rPr>
                        <a:t>, BSL </a:t>
                      </a:r>
                      <a:br>
                        <a:rPr lang="en-GB" sz="850" b="0" i="0" u="none" strike="noStrike" kern="1200" dirty="0">
                          <a:solidFill>
                            <a:srgbClr val="000000"/>
                          </a:solidFill>
                          <a:effectLst/>
                          <a:latin typeface="Calibri" panose="020F0502020204030204" pitchFamily="34" charset="0"/>
                          <a:ea typeface="+mn-ea"/>
                          <a:cs typeface="+mn-cs"/>
                        </a:rPr>
                      </a:br>
                      <a:endParaRPr lang="en-GB" sz="850" b="0" i="0" u="none" strike="noStrike" kern="1200" dirty="0">
                        <a:solidFill>
                          <a:srgbClr val="000000"/>
                        </a:solidFill>
                        <a:effectLst/>
                        <a:latin typeface="Calibri" panose="020F0502020204030204" pitchFamily="34" charset="0"/>
                        <a:ea typeface="+mn-ea"/>
                        <a:cs typeface="+mn-cs"/>
                      </a:endParaRPr>
                    </a:p>
                  </a:txBody>
                  <a:tcPr marL="6350" marR="6350" marT="635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0" i="0" u="none" strike="noStrike" dirty="0">
                          <a:solidFill>
                            <a:srgbClr val="000000"/>
                          </a:solidFill>
                          <a:effectLst/>
                          <a:latin typeface="Calibri" panose="020F0502020204030204" pitchFamily="34" charset="0"/>
                        </a:rPr>
                        <a:t>Patients with non-diabetic hyperglycaemia (HbA1c 42- 47.9 m/mol), or history of gestational diabetes.  </a:t>
                      </a:r>
                      <a:endParaRPr lang="en-GB" sz="850" dirty="0"/>
                    </a:p>
                    <a:p>
                      <a:endParaRPr lang="en-GB" sz="850" dirty="0"/>
                    </a:p>
                    <a:p>
                      <a:r>
                        <a:rPr lang="en-GB" sz="900" dirty="0"/>
                        <a:t>BAME Groups pilots from Jan 2024 for</a:t>
                      </a:r>
                    </a:p>
                    <a:p>
                      <a:pPr marL="0" indent="0">
                        <a:buFont typeface="Arial" panose="020B0604020202020204" pitchFamily="34" charset="0"/>
                        <a:buChar char="•"/>
                      </a:pPr>
                      <a:r>
                        <a:rPr lang="en-GB" sz="900" dirty="0"/>
                        <a:t> Black African / Caribbean</a:t>
                      </a:r>
                    </a:p>
                    <a:p>
                      <a:pPr marL="0" indent="0">
                        <a:buFont typeface="Arial" panose="020B0604020202020204" pitchFamily="34" charset="0"/>
                        <a:buChar char="•"/>
                      </a:pPr>
                      <a:r>
                        <a:rPr lang="en-GB" sz="900" dirty="0"/>
                        <a:t>South Asian</a:t>
                      </a:r>
                    </a:p>
                    <a:p>
                      <a:pPr marL="0" indent="0">
                        <a:buFont typeface="Arial" panose="020B0604020202020204" pitchFamily="34" charset="0"/>
                        <a:buChar char="•"/>
                      </a:pPr>
                      <a:r>
                        <a:rPr lang="en-GB" sz="900" dirty="0"/>
                        <a:t>Portuguese </a:t>
                      </a:r>
                    </a:p>
                    <a:p>
                      <a:pPr marL="0" indent="0">
                        <a:buFont typeface="Arial" panose="020B0604020202020204" pitchFamily="34" charset="0"/>
                        <a:buChar char="•"/>
                      </a:pPr>
                      <a:r>
                        <a:rPr lang="en-GB" sz="900"/>
                        <a:t>Spanish </a:t>
                      </a:r>
                    </a:p>
                    <a:p>
                      <a:endParaRPr lang="en-GB" sz="850" dirty="0"/>
                    </a:p>
                  </a:txBody>
                  <a:tcPr/>
                </a:tc>
                <a:tc>
                  <a:txBody>
                    <a:bodyPr/>
                    <a:lstStyle/>
                    <a:p>
                      <a:r>
                        <a:rPr lang="en-GB" sz="850" b="0" i="0" u="none" strike="noStrike" kern="1200" dirty="0">
                          <a:solidFill>
                            <a:srgbClr val="000000"/>
                          </a:solidFill>
                          <a:effectLst/>
                          <a:latin typeface="Calibri" panose="020F0502020204030204" pitchFamily="34" charset="0"/>
                          <a:ea typeface="+mn-ea"/>
                          <a:cs typeface="+mn-cs"/>
                        </a:rPr>
                        <a:t> </a:t>
                      </a:r>
                    </a:p>
                    <a:p>
                      <a:r>
                        <a:rPr lang="en-GB" sz="850" b="0" i="0" u="none" strike="noStrike" kern="1200" dirty="0">
                          <a:solidFill>
                            <a:srgbClr val="000000"/>
                          </a:solidFill>
                          <a:effectLst/>
                          <a:latin typeface="Calibri" panose="020F0502020204030204" pitchFamily="34" charset="0"/>
                          <a:ea typeface="+mn-ea"/>
                          <a:cs typeface="+mn-cs"/>
                        </a:rPr>
                        <a:t>GP – Incentive applicable</a:t>
                      </a:r>
                    </a:p>
                    <a:p>
                      <a:endParaRPr lang="en-GB" sz="850" b="0" i="0" u="none" strike="noStrike" kern="1200" dirty="0">
                        <a:solidFill>
                          <a:srgbClr val="000000"/>
                        </a:solidFill>
                        <a:effectLst/>
                        <a:latin typeface="Calibri" panose="020F0502020204030204" pitchFamily="34" charset="0"/>
                        <a:ea typeface="+mn-ea"/>
                        <a:cs typeface="+mn-cs"/>
                      </a:endParaRPr>
                    </a:p>
                    <a:p>
                      <a:r>
                        <a:rPr lang="en-GB" sz="850" b="1" i="0" u="none" strike="noStrike" kern="1200" dirty="0">
                          <a:solidFill>
                            <a:srgbClr val="000000"/>
                          </a:solidFill>
                          <a:effectLst/>
                          <a:latin typeface="Calibri" panose="020F0502020204030204" pitchFamily="34" charset="0"/>
                          <a:ea typeface="+mn-ea"/>
                          <a:cs typeface="+mn-cs"/>
                        </a:rPr>
                        <a:t>Patients can self-refer as long as they have their HbA1c result, the date it was taken (last 12 months) and their NHS number</a:t>
                      </a:r>
                      <a:r>
                        <a:rPr lang="en-GB" sz="850" b="0" i="0" u="none" strike="noStrike" kern="1200" dirty="0">
                          <a:solidFill>
                            <a:srgbClr val="000000"/>
                          </a:solidFill>
                          <a:effectLst/>
                          <a:latin typeface="Calibri" panose="020F0502020204030204" pitchFamily="34" charset="0"/>
                          <a:ea typeface="+mn-ea"/>
                          <a:cs typeface="+mn-cs"/>
                        </a:rPr>
                        <a:t>. </a:t>
                      </a:r>
                    </a:p>
                    <a:p>
                      <a:endParaRPr lang="en-GB" sz="850" b="0" i="0" u="none" strike="noStrike" kern="1200" dirty="0">
                        <a:solidFill>
                          <a:srgbClr val="000000"/>
                        </a:solidFill>
                        <a:effectLst/>
                        <a:latin typeface="Calibri" panose="020F0502020204030204" pitchFamily="34" charset="0"/>
                        <a:ea typeface="+mn-ea"/>
                        <a:cs typeface="+mn-cs"/>
                      </a:endParaRPr>
                    </a:p>
                    <a:p>
                      <a:r>
                        <a:rPr lang="en-GB" sz="850" b="1" i="0" u="none" strike="noStrike" kern="1200" dirty="0">
                          <a:solidFill>
                            <a:srgbClr val="000000"/>
                          </a:solidFill>
                          <a:effectLst/>
                          <a:latin typeface="Calibri" panose="020F0502020204030204" pitchFamily="34" charset="0"/>
                          <a:ea typeface="+mn-ea"/>
                          <a:cs typeface="+mn-cs"/>
                        </a:rPr>
                        <a:t>NEW GDM Pathway access for women who have previously had gestational diabetes.  Referrals can be received without a blood test.</a:t>
                      </a:r>
                    </a:p>
                    <a:p>
                      <a:endParaRPr lang="en-GB" sz="850" b="1" i="0" u="none" strike="noStrike" kern="1200" dirty="0">
                        <a:solidFill>
                          <a:srgbClr val="000000"/>
                        </a:solidFill>
                        <a:effectLst/>
                        <a:latin typeface="Calibri" panose="020F0502020204030204" pitchFamily="34" charset="0"/>
                        <a:ea typeface="+mn-ea"/>
                        <a:cs typeface="+mn-cs"/>
                      </a:endParaRPr>
                    </a:p>
                    <a:p>
                      <a:r>
                        <a:rPr lang="en-GB" sz="850" b="0" i="0" u="none" strike="noStrike" kern="1200" dirty="0">
                          <a:solidFill>
                            <a:srgbClr val="000000"/>
                          </a:solidFill>
                          <a:effectLst/>
                          <a:latin typeface="Calibri" panose="020F0502020204030204" pitchFamily="34" charset="0"/>
                          <a:ea typeface="+mn-ea"/>
                          <a:cs typeface="+mn-cs"/>
                          <a:hlinkClick r:id="rId3"/>
                        </a:rPr>
                        <a:t>https://healthieryou.org.uk/gp/</a:t>
                      </a:r>
                      <a:endParaRPr lang="en-GB" sz="850" b="0" i="0" u="none" strike="noStrike" kern="1200" dirty="0">
                        <a:solidFill>
                          <a:srgbClr val="000000"/>
                        </a:solidFill>
                        <a:effectLst/>
                        <a:latin typeface="Calibri" panose="020F0502020204030204" pitchFamily="34" charset="0"/>
                        <a:ea typeface="+mn-ea"/>
                        <a:cs typeface="+mn-cs"/>
                      </a:endParaRPr>
                    </a:p>
                    <a:p>
                      <a:endParaRPr lang="en-GB" sz="850" b="0" i="0" u="none" strike="noStrike" kern="1200" dirty="0">
                        <a:solidFill>
                          <a:srgbClr val="000000"/>
                        </a:solidFill>
                        <a:effectLst/>
                        <a:latin typeface="Calibri" panose="020F0502020204030204" pitchFamily="34" charset="0"/>
                        <a:ea typeface="+mn-ea"/>
                        <a:cs typeface="+mn-cs"/>
                      </a:endParaRPr>
                    </a:p>
                  </a:txBody>
                  <a:tcPr/>
                </a:tc>
                <a:tc>
                  <a:txBody>
                    <a:bodyPr/>
                    <a:lstStyle/>
                    <a:p>
                      <a:r>
                        <a:rPr lang="en-GB" sz="850" dirty="0"/>
                        <a:t>Aged 18-79</a:t>
                      </a:r>
                    </a:p>
                    <a:p>
                      <a:r>
                        <a:rPr lang="en-GB" sz="850" dirty="0"/>
                        <a:t>Not Pregnant</a:t>
                      </a:r>
                    </a:p>
                    <a:p>
                      <a:r>
                        <a:rPr lang="en-GB" sz="850" dirty="0"/>
                        <a:t>Do not have diabetes currently</a:t>
                      </a:r>
                    </a:p>
                    <a:p>
                      <a:r>
                        <a:rPr lang="en-GB" sz="850" dirty="0"/>
                        <a:t>HbA1c 42-47.9 (6.0-6.4%) or Fasting Plasma Glucose between 5.5-6.9mmol/within last 12 months</a:t>
                      </a:r>
                    </a:p>
                    <a:p>
                      <a:r>
                        <a:rPr lang="en-GB" sz="850" dirty="0"/>
                        <a:t>If patient has a history of Gestational Diabetes (GDM) then patient is eligible with HbA1c &lt;42 mmol/mol or FPG &lt; 5.5mmol/l</a:t>
                      </a:r>
                    </a:p>
                    <a:p>
                      <a:endParaRPr lang="en-GB" sz="8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dirty="0"/>
                        <a:t>Thrive Tribe Healthier You -  Regional Manager -  Mike Power</a:t>
                      </a:r>
                    </a:p>
                    <a:p>
                      <a:endParaRPr lang="en-GB" sz="850" dirty="0"/>
                    </a:p>
                    <a:p>
                      <a:r>
                        <a:rPr lang="en-GB" sz="850" dirty="0" err="1"/>
                        <a:t>Email:</a:t>
                      </a:r>
                      <a:r>
                        <a:rPr lang="en-GB" sz="850" dirty="0" err="1">
                          <a:hlinkClick r:id="rId4"/>
                        </a:rPr>
                        <a:t>mike.power@thrivetribe.org.uk</a:t>
                      </a:r>
                      <a:r>
                        <a:rPr lang="en-GB" sz="850" dirty="0"/>
                        <a:t> </a:t>
                      </a:r>
                    </a:p>
                    <a:p>
                      <a:endParaRPr lang="en-GB" sz="850" dirty="0"/>
                    </a:p>
                    <a:p>
                      <a:r>
                        <a:rPr lang="en-GB" sz="850" dirty="0"/>
                        <a:t>Engagement Lead - </a:t>
                      </a:r>
                      <a:r>
                        <a:rPr lang="en-GB" sz="850" dirty="0" err="1"/>
                        <a:t>Malsa</a:t>
                      </a:r>
                      <a:r>
                        <a:rPr lang="en-GB" sz="850" dirty="0"/>
                        <a:t> Ibrahim</a:t>
                      </a:r>
                    </a:p>
                    <a:p>
                      <a:r>
                        <a:rPr lang="en-GB" sz="850" dirty="0">
                          <a:hlinkClick r:id="rId5"/>
                        </a:rPr>
                        <a:t>malsa.ibrahim@healthieryou.org.uk</a:t>
                      </a:r>
                      <a:r>
                        <a:rPr lang="en-GB" sz="850" dirty="0"/>
                        <a:t>.</a:t>
                      </a:r>
                    </a:p>
                    <a:p>
                      <a:endParaRPr lang="en-GB" sz="850" dirty="0"/>
                    </a:p>
                    <a:p>
                      <a:r>
                        <a:rPr lang="en-GB" sz="850" dirty="0">
                          <a:hlinkClick r:id="rId6"/>
                        </a:rPr>
                        <a:t>https://healthieryou.org.uk/</a:t>
                      </a:r>
                      <a:endParaRPr lang="en-GB" sz="850" dirty="0"/>
                    </a:p>
                    <a:p>
                      <a:endParaRPr lang="en-GB" sz="850" dirty="0"/>
                    </a:p>
                    <a:p>
                      <a:r>
                        <a:rPr lang="en-GB" sz="850" dirty="0">
                          <a:hlinkClick r:id="rId7"/>
                        </a:rPr>
                        <a:t>hello@healthieryou.org.uk</a:t>
                      </a:r>
                    </a:p>
                    <a:p>
                      <a:endParaRPr lang="en-GB" sz="850" dirty="0"/>
                    </a:p>
                  </a:txBody>
                  <a:tcPr/>
                </a:tc>
                <a:extLst>
                  <a:ext uri="{0D108BD9-81ED-4DB2-BD59-A6C34878D82A}">
                    <a16:rowId xmlns:a16="http://schemas.microsoft.com/office/drawing/2014/main" val="3880378753"/>
                  </a:ext>
                </a:extLst>
              </a:tr>
              <a:tr h="1552151">
                <a:tc>
                  <a:txBody>
                    <a:bodyPr/>
                    <a:lstStyle/>
                    <a:p>
                      <a:pPr algn="ctr"/>
                      <a:r>
                        <a:rPr lang="en-GB" sz="900" b="1" dirty="0"/>
                        <a:t>The NHS Digital Weight Management Programme</a:t>
                      </a:r>
                    </a:p>
                    <a:p>
                      <a:pPr algn="ctr"/>
                      <a:endParaRPr lang="en-GB" sz="900" b="1" dirty="0"/>
                    </a:p>
                    <a:p>
                      <a:pPr algn="ctr"/>
                      <a:r>
                        <a:rPr lang="en-GB" sz="900" b="1" dirty="0"/>
                        <a:t>Incentive payment applicable</a:t>
                      </a:r>
                    </a:p>
                  </a:txBody>
                  <a:tcPr anchor="ctr"/>
                </a:tc>
                <a:tc>
                  <a:txBody>
                    <a:bodyPr/>
                    <a:lstStyle/>
                    <a:p>
                      <a:r>
                        <a:rPr lang="en-GB" sz="850" dirty="0"/>
                        <a:t>The new NHS DWMP offers free 12 week online access to weight management services to those living with obesity who also have either diabetes, or hypertension or both.</a:t>
                      </a:r>
                    </a:p>
                    <a:p>
                      <a:endParaRPr lang="en-GB" sz="850" dirty="0"/>
                    </a:p>
                    <a:p>
                      <a:r>
                        <a:rPr lang="en-GB" sz="850" dirty="0"/>
                        <a:t>With three levels of support and a choice of Providers, it is designed to offer service users a personalised level of intervention to support them to manage their weight and improve longer term health outcomes.</a:t>
                      </a:r>
                    </a:p>
                    <a:p>
                      <a:endParaRPr lang="en-GB" sz="850" dirty="0"/>
                    </a:p>
                    <a:p>
                      <a:r>
                        <a:rPr lang="en-GB" sz="850" dirty="0"/>
                        <a:t>Level 1 – Digital only</a:t>
                      </a:r>
                    </a:p>
                    <a:p>
                      <a:r>
                        <a:rPr lang="en-GB" sz="850" dirty="0"/>
                        <a:t>Level 2 – Digital with human coaching – 50 mins</a:t>
                      </a:r>
                    </a:p>
                    <a:p>
                      <a:r>
                        <a:rPr lang="en-GB" sz="850" dirty="0"/>
                        <a:t>Level 3 – Digital with human coaching plus  - 100 mins</a:t>
                      </a:r>
                    </a:p>
                  </a:txBody>
                  <a:tcPr/>
                </a:tc>
                <a:tc>
                  <a:txBody>
                    <a:bodyPr/>
                    <a:lstStyle/>
                    <a:p>
                      <a:r>
                        <a:rPr lang="en-GB" sz="850" dirty="0"/>
                        <a:t>For adults living with obesity plus a diagnosis of diabetes or hypertension or both.  </a:t>
                      </a:r>
                    </a:p>
                    <a:p>
                      <a:r>
                        <a:rPr lang="en-GB" sz="850" dirty="0"/>
                        <a:t>To improve inequalities in prevalence of obesity</a:t>
                      </a:r>
                    </a:p>
                    <a:p>
                      <a:r>
                        <a:rPr lang="en-GB" sz="850" dirty="0"/>
                        <a:t>Access to weight management services</a:t>
                      </a:r>
                    </a:p>
                    <a:p>
                      <a:r>
                        <a:rPr lang="en-GB" sz="850" dirty="0"/>
                        <a:t>Risks of adverse health outcomes associated with obesity</a:t>
                      </a:r>
                    </a:p>
                  </a:txBody>
                  <a:tcPr/>
                </a:tc>
                <a:tc>
                  <a:txBody>
                    <a:bodyPr/>
                    <a:lstStyle/>
                    <a:p>
                      <a:r>
                        <a:rPr lang="en-GB" sz="850" dirty="0"/>
                        <a:t>GP practice Referral via e-RS </a:t>
                      </a:r>
                    </a:p>
                    <a:p>
                      <a:r>
                        <a:rPr lang="en-GB" sz="850" dirty="0"/>
                        <a:t>Clinical templates available from </a:t>
                      </a:r>
                      <a:r>
                        <a:rPr lang="en-GB" sz="850" dirty="0" err="1"/>
                        <a:t>SystemOne</a:t>
                      </a:r>
                      <a:r>
                        <a:rPr lang="en-GB" sz="850" dirty="0"/>
                        <a:t>, EMIS </a:t>
                      </a:r>
                      <a:r>
                        <a:rPr lang="en-GB" sz="850" kern="1200" dirty="0">
                          <a:solidFill>
                            <a:schemeClr val="dk1"/>
                          </a:solidFill>
                          <a:latin typeface="+mn-lt"/>
                          <a:ea typeface="+mn-ea"/>
                          <a:cs typeface="+mn-cs"/>
                        </a:rPr>
                        <a:t>and</a:t>
                      </a:r>
                      <a:r>
                        <a:rPr lang="en-GB" sz="850" dirty="0"/>
                        <a:t> Vision IT Systems</a:t>
                      </a:r>
                    </a:p>
                  </a:txBody>
                  <a:tcPr/>
                </a:tc>
                <a:tc>
                  <a:txBody>
                    <a:bodyPr/>
                    <a:lstStyle/>
                    <a:p>
                      <a:pPr algn="l" fontAlgn="t"/>
                      <a:r>
                        <a:rPr lang="en-GB" sz="850" kern="1200" dirty="0">
                          <a:solidFill>
                            <a:schemeClr val="dk1"/>
                          </a:solidFill>
                          <a:latin typeface="+mn-lt"/>
                          <a:ea typeface="+mn-ea"/>
                          <a:cs typeface="+mn-cs"/>
                        </a:rPr>
                        <a:t>Over the age of 18</a:t>
                      </a:r>
                    </a:p>
                    <a:p>
                      <a:pPr algn="l" fontAlgn="t"/>
                      <a:r>
                        <a:rPr lang="en-GB" sz="850" kern="1200" dirty="0">
                          <a:solidFill>
                            <a:schemeClr val="dk1"/>
                          </a:solidFill>
                          <a:latin typeface="+mn-lt"/>
                          <a:ea typeface="+mn-ea"/>
                          <a:cs typeface="+mn-cs"/>
                        </a:rPr>
                        <a:t>Has a BMI of 30+ (adjusted to &gt;27.5 for people from Black, Asian and ethnic minority backgrounds</a:t>
                      </a:r>
                    </a:p>
                    <a:p>
                      <a:pPr algn="l" fontAlgn="t"/>
                      <a:r>
                        <a:rPr lang="en-GB" sz="850" kern="1200" dirty="0">
                          <a:solidFill>
                            <a:schemeClr val="dk1"/>
                          </a:solidFill>
                          <a:latin typeface="+mn-lt"/>
                          <a:ea typeface="+mn-ea"/>
                          <a:cs typeface="+mn-cs"/>
                        </a:rPr>
                        <a:t>Has a diagnosis of diabetes (T1 or T2) or hypertension or both</a:t>
                      </a:r>
                    </a:p>
                  </a:txBody>
                  <a:tcPr marL="6350" marR="6350" marT="6350" marB="0"/>
                </a:tc>
                <a:tc>
                  <a:txBody>
                    <a:bodyPr/>
                    <a:lstStyle/>
                    <a:p>
                      <a:r>
                        <a:rPr lang="en-GB" sz="850" dirty="0"/>
                        <a:t>NHSE</a:t>
                      </a:r>
                    </a:p>
                  </a:txBody>
                  <a:tcPr/>
                </a:tc>
                <a:extLst>
                  <a:ext uri="{0D108BD9-81ED-4DB2-BD59-A6C34878D82A}">
                    <a16:rowId xmlns:a16="http://schemas.microsoft.com/office/drawing/2014/main" val="1373903789"/>
                  </a:ext>
                </a:extLst>
              </a:tr>
              <a:tr h="2306077">
                <a:tc>
                  <a:txBody>
                    <a:bodyPr/>
                    <a:lstStyle/>
                    <a:p>
                      <a:pPr algn="ctr"/>
                      <a:endParaRPr lang="en-GB" sz="900" dirty="0"/>
                    </a:p>
                    <a:p>
                      <a:pPr algn="ctr"/>
                      <a:r>
                        <a:rPr lang="en-GB" sz="900" b="1" dirty="0">
                          <a:hlinkClick r:id="rId8"/>
                        </a:rPr>
                        <a:t>Tier 3 SEL Healthy Living Programme </a:t>
                      </a:r>
                      <a:r>
                        <a:rPr lang="en-GB" sz="900" b="0" dirty="0"/>
                        <a:t>(formerly the South East London Healthy Weight Programme) is a Tier 3 weight management service delivered by Guy’s and St Thomas’ NHS Foundation Trust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dirty="0">
                          <a:solidFill>
                            <a:srgbClr val="212B32"/>
                          </a:solidFill>
                          <a:effectLst/>
                        </a:rPr>
                        <a:t>The programme is an intensive 1-year course.  It is for people who are living with complex obesity and are registered with a GP in Bexley, Bromley, Lambeth, Lewisham or Southwark.</a:t>
                      </a:r>
                    </a:p>
                    <a:p>
                      <a:pPr marL="0" indent="0" algn="l">
                        <a:buNone/>
                      </a:pPr>
                      <a:endParaRPr lang="en-GB" sz="900" i="0" dirty="0">
                        <a:solidFill>
                          <a:srgbClr val="212B32"/>
                        </a:solidFill>
                        <a:effectLst/>
                      </a:endParaRPr>
                    </a:p>
                    <a:p>
                      <a:pPr marL="0" indent="0" algn="l">
                        <a:buNone/>
                      </a:pPr>
                      <a:r>
                        <a:rPr lang="en-GB" sz="900" i="0" dirty="0">
                          <a:solidFill>
                            <a:srgbClr val="212B32"/>
                          </a:solidFill>
                          <a:effectLst/>
                        </a:rPr>
                        <a:t>The programme pathway has recently been redesigned to reduce the length of time patients wait for a first appointment with the introduction of a “Discovery Session” which is a group education session which will become a patient’s first appointment in the programme.  There is also a 1:1 service for those who are not suitable for groups,</a:t>
                      </a:r>
                    </a:p>
                    <a:p>
                      <a:pPr marL="0" indent="0" algn="l">
                        <a:buNone/>
                      </a:pPr>
                      <a:endParaRPr lang="en-GB" sz="900" b="1" i="0" dirty="0">
                        <a:solidFill>
                          <a:srgbClr val="212B32"/>
                        </a:solidFill>
                        <a:effectLst/>
                      </a:endParaRPr>
                    </a:p>
                    <a:p>
                      <a:pPr marL="0" indent="0" algn="l">
                        <a:buNone/>
                      </a:pPr>
                      <a:r>
                        <a:rPr lang="en-GB" sz="900" b="1" i="0" dirty="0">
                          <a:solidFill>
                            <a:srgbClr val="212B32"/>
                          </a:solidFill>
                          <a:effectLst/>
                        </a:rPr>
                        <a:t>There is  a choice of 2 group programmes</a:t>
                      </a:r>
                      <a:r>
                        <a:rPr lang="en-GB" sz="900" b="0" i="0" dirty="0">
                          <a:solidFill>
                            <a:srgbClr val="212B32"/>
                          </a:solidFill>
                          <a:effectLst/>
                        </a:rPr>
                        <a:t>: </a:t>
                      </a:r>
                    </a:p>
                    <a:p>
                      <a:endParaRPr lang="en-GB" sz="900" b="0" i="0" dirty="0">
                        <a:solidFill>
                          <a:srgbClr val="212B32"/>
                        </a:solidFill>
                        <a:effectLst/>
                      </a:endParaRPr>
                    </a:p>
                    <a:p>
                      <a:r>
                        <a:rPr lang="en-GB" sz="900" b="0" i="0" dirty="0">
                          <a:solidFill>
                            <a:srgbClr val="212B32"/>
                          </a:solidFill>
                          <a:effectLst/>
                        </a:rPr>
                        <a:t>The </a:t>
                      </a:r>
                      <a:r>
                        <a:rPr lang="en-GB" sz="900" b="1" i="0" dirty="0">
                          <a:solidFill>
                            <a:srgbClr val="212B32"/>
                          </a:solidFill>
                          <a:effectLst/>
                        </a:rPr>
                        <a:t>Balance</a:t>
                      </a:r>
                      <a:r>
                        <a:rPr lang="en-GB" sz="900" b="0" i="0" dirty="0">
                          <a:solidFill>
                            <a:srgbClr val="212B32"/>
                          </a:solidFill>
                          <a:effectLst/>
                        </a:rPr>
                        <a:t> </a:t>
                      </a:r>
                      <a:r>
                        <a:rPr lang="en-GB" sz="900" b="1" i="0" dirty="0">
                          <a:solidFill>
                            <a:srgbClr val="212B32"/>
                          </a:solidFill>
                          <a:effectLst/>
                        </a:rPr>
                        <a:t>programme</a:t>
                      </a:r>
                      <a:r>
                        <a:rPr lang="en-GB" sz="900" b="0" i="0" dirty="0">
                          <a:solidFill>
                            <a:srgbClr val="212B32"/>
                          </a:solidFill>
                          <a:effectLst/>
                        </a:rPr>
                        <a:t> encourages you to make steady and realistic changes to your diet and lifestyle to support healthy weight loss.</a:t>
                      </a:r>
                    </a:p>
                    <a:p>
                      <a:endParaRPr lang="en-GB" sz="900" b="0" i="0" dirty="0">
                        <a:solidFill>
                          <a:srgbClr val="212B32"/>
                        </a:solidFill>
                        <a:effectLst/>
                      </a:endParaRPr>
                    </a:p>
                    <a:p>
                      <a:r>
                        <a:rPr lang="en-GB" sz="900" b="0" i="0" dirty="0">
                          <a:solidFill>
                            <a:srgbClr val="212B32"/>
                          </a:solidFill>
                          <a:effectLst/>
                        </a:rPr>
                        <a:t>The </a:t>
                      </a:r>
                      <a:r>
                        <a:rPr lang="en-GB" sz="900" b="1" i="0" dirty="0" err="1">
                          <a:solidFill>
                            <a:srgbClr val="212B32"/>
                          </a:solidFill>
                          <a:effectLst/>
                        </a:rPr>
                        <a:t>KickStart</a:t>
                      </a:r>
                      <a:r>
                        <a:rPr lang="en-GB" sz="900" b="1" i="0" dirty="0">
                          <a:solidFill>
                            <a:srgbClr val="212B32"/>
                          </a:solidFill>
                          <a:effectLst/>
                        </a:rPr>
                        <a:t> programme </a:t>
                      </a:r>
                      <a:r>
                        <a:rPr lang="en-GB" sz="900" b="0" i="0" dirty="0">
                          <a:solidFill>
                            <a:srgbClr val="212B32"/>
                          </a:solidFill>
                          <a:effectLst/>
                        </a:rPr>
                        <a:t>features a total meal replacement for the first 3 months. You take in 800 calories a day for 3 months. After 3 months food is reintroduced during a 6-week period, alongside healthy lifestyle changes. </a:t>
                      </a:r>
                    </a:p>
                  </a:txBody>
                  <a:tcPr/>
                </a:tc>
                <a:tc>
                  <a:txBody>
                    <a:bodyPr/>
                    <a:lstStyle/>
                    <a:p>
                      <a:r>
                        <a:rPr lang="en-GB" sz="900" dirty="0"/>
                        <a:t>Support patients living with complex obesity</a:t>
                      </a:r>
                    </a:p>
                  </a:txBody>
                  <a:tcPr/>
                </a:tc>
                <a:tc>
                  <a:txBody>
                    <a:bodyPr/>
                    <a:lstStyle/>
                    <a:p>
                      <a:r>
                        <a:rPr lang="en-GB" sz="900" dirty="0"/>
                        <a:t>GP Referrals  must be sent via e-RS available under “Dietetics” (speciality) and “Weight Management” (clinic type)) and “SEL Tier 3 Healthy Weight Programme” (service name)</a:t>
                      </a:r>
                    </a:p>
                    <a:p>
                      <a:endParaRPr lang="en-GB" sz="900" dirty="0"/>
                    </a:p>
                    <a:p>
                      <a:r>
                        <a:rPr lang="en-GB" sz="900" b="1" dirty="0"/>
                        <a:t>Blood Test Results are required to assess patient safety for very low calorie diets and eligibility for obesity pharmacotherapy.  Referrals will be rejected if mandatory test results are not present.</a:t>
                      </a:r>
                    </a:p>
                  </a:txBody>
                  <a:tcPr/>
                </a:tc>
                <a:tc>
                  <a:txBody>
                    <a:bodyPr/>
                    <a:lstStyle/>
                    <a:p>
                      <a:pPr marL="171450" indent="-171450">
                        <a:buFont typeface="Courier New" panose="02070309020205020404" pitchFamily="49" charset="0"/>
                        <a:buChar char="o"/>
                      </a:pPr>
                      <a:endParaRPr lang="en-GB" sz="900" kern="1200" dirty="0">
                        <a:solidFill>
                          <a:schemeClr val="dk1"/>
                        </a:solidFill>
                        <a:highlight>
                          <a:srgbClr val="FFFF00"/>
                        </a:highlight>
                        <a:latin typeface="+mn-lt"/>
                        <a:ea typeface="+mn-ea"/>
                        <a:cs typeface="+mn-cs"/>
                      </a:endParaRPr>
                    </a:p>
                    <a:p>
                      <a:pPr marL="171450" indent="-171450">
                        <a:buFont typeface="Courier New" panose="02070309020205020404" pitchFamily="49" charset="0"/>
                        <a:buChar char="o"/>
                      </a:pPr>
                      <a:endParaRPr lang="en-GB" sz="9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kern="1200" dirty="0">
                          <a:solidFill>
                            <a:schemeClr val="dk1"/>
                          </a:solidFill>
                          <a:latin typeface="+mn-lt"/>
                          <a:ea typeface="+mn-ea"/>
                          <a:cs typeface="+mn-cs"/>
                        </a:rPr>
                        <a:t>There is a phased rollout of </a:t>
                      </a:r>
                      <a:r>
                        <a:rPr lang="en-GB" sz="900" kern="1200" dirty="0" err="1">
                          <a:solidFill>
                            <a:schemeClr val="dk1"/>
                          </a:solidFill>
                          <a:latin typeface="+mn-lt"/>
                          <a:ea typeface="+mn-ea"/>
                          <a:cs typeface="+mn-cs"/>
                        </a:rPr>
                        <a:t>Wegovy</a:t>
                      </a:r>
                      <a:r>
                        <a:rPr lang="en-GB" sz="900" kern="1200" dirty="0">
                          <a:solidFill>
                            <a:schemeClr val="dk1"/>
                          </a:solidFill>
                          <a:latin typeface="+mn-lt"/>
                          <a:ea typeface="+mn-ea"/>
                          <a:cs typeface="+mn-cs"/>
                        </a:rPr>
                        <a:t> (GLP-1 weight loss injection) due to limited NHS stock. The first phase is prioritising the highest need group who, for example, require weight loss for life saving or life altering treatments. For further </a:t>
                      </a:r>
                      <a:r>
                        <a:rPr lang="en-GB" sz="900" kern="1200" dirty="0" err="1">
                          <a:solidFill>
                            <a:schemeClr val="dk1"/>
                          </a:solidFill>
                          <a:latin typeface="+mn-lt"/>
                          <a:ea typeface="+mn-ea"/>
                          <a:cs typeface="+mn-cs"/>
                        </a:rPr>
                        <a:t>Wegovy</a:t>
                      </a:r>
                      <a:r>
                        <a:rPr lang="en-GB" sz="900" kern="1200" dirty="0">
                          <a:solidFill>
                            <a:schemeClr val="dk1"/>
                          </a:solidFill>
                          <a:latin typeface="+mn-lt"/>
                          <a:ea typeface="+mn-ea"/>
                          <a:cs typeface="+mn-cs"/>
                        </a:rPr>
                        <a:t> updates, please visit the South East London Integrated Care System website: </a:t>
                      </a:r>
                      <a:r>
                        <a:rPr lang="en-GB" sz="900" kern="1200" dirty="0" err="1">
                          <a:solidFill>
                            <a:schemeClr val="dk1"/>
                          </a:solidFill>
                          <a:latin typeface="+mn-lt"/>
                          <a:ea typeface="+mn-ea"/>
                          <a:cs typeface="+mn-cs"/>
                          <a:hlinkClick r:id="rId9">
                            <a:extLst>
                              <a:ext uri="{A12FA001-AC4F-418D-AE19-62706E023703}">
                                <ahyp:hlinkClr xmlns:ahyp="http://schemas.microsoft.com/office/drawing/2018/hyperlinkcolor" val="tx"/>
                              </a:ext>
                            </a:extLst>
                          </a:hlinkClick>
                        </a:rPr>
                        <a:t>Wegovy</a:t>
                      </a:r>
                      <a:r>
                        <a:rPr lang="en-GB" sz="900" kern="1200" dirty="0">
                          <a:solidFill>
                            <a:schemeClr val="dk1"/>
                          </a:solidFill>
                          <a:latin typeface="+mn-lt"/>
                          <a:ea typeface="+mn-ea"/>
                          <a:cs typeface="+mn-cs"/>
                          <a:hlinkClick r:id="rId9">
                            <a:extLst>
                              <a:ext uri="{A12FA001-AC4F-418D-AE19-62706E023703}">
                                <ahyp:hlinkClr xmlns:ahyp="http://schemas.microsoft.com/office/drawing/2018/hyperlinkcolor" val="tx"/>
                              </a:ext>
                            </a:extLst>
                          </a:hlinkClick>
                        </a:rPr>
                        <a:t>™ access in South East London – a further update - South East London ICS (selondonics.org)</a:t>
                      </a:r>
                      <a:r>
                        <a:rPr lang="en-GB" sz="900" kern="120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900" kern="1200" dirty="0">
                        <a:solidFill>
                          <a:schemeClr val="dk1"/>
                        </a:solidFill>
                        <a:latin typeface="+mn-lt"/>
                        <a:ea typeface="+mn-ea"/>
                        <a:cs typeface="+mn-cs"/>
                      </a:endParaRPr>
                    </a:p>
                    <a:p>
                      <a:pPr marL="0" indent="0">
                        <a:buFont typeface="Courier New" panose="02070309020205020404" pitchFamily="49" charset="0"/>
                        <a:buNone/>
                      </a:pPr>
                      <a:r>
                        <a:rPr lang="en-GB" sz="900" kern="1200" dirty="0">
                          <a:solidFill>
                            <a:schemeClr val="dk1"/>
                          </a:solidFill>
                          <a:latin typeface="+mn-lt"/>
                          <a:ea typeface="+mn-ea"/>
                          <a:cs typeface="+mn-cs"/>
                        </a:rPr>
                        <a:t>Exclusion criteria:  </a:t>
                      </a:r>
                    </a:p>
                    <a:p>
                      <a:pPr marL="171450" indent="-171450">
                        <a:buFont typeface="Courier New" panose="02070309020205020404" pitchFamily="49" charset="0"/>
                        <a:buChar char="o"/>
                      </a:pPr>
                      <a:r>
                        <a:rPr lang="en-GB" sz="900" kern="1200" dirty="0">
                          <a:solidFill>
                            <a:schemeClr val="dk1"/>
                          </a:solidFill>
                          <a:latin typeface="+mn-lt"/>
                          <a:ea typeface="+mn-ea"/>
                          <a:cs typeface="+mn-cs"/>
                        </a:rPr>
                        <a:t>Pregnant or planning pregnancy</a:t>
                      </a:r>
                    </a:p>
                    <a:p>
                      <a:pPr marL="171450" indent="-171450">
                        <a:buFont typeface="Courier New" panose="02070309020205020404" pitchFamily="49" charset="0"/>
                        <a:buChar char="o"/>
                      </a:pPr>
                      <a:r>
                        <a:rPr lang="en-GB" sz="900" kern="1200" dirty="0">
                          <a:solidFill>
                            <a:schemeClr val="dk1"/>
                          </a:solidFill>
                          <a:latin typeface="+mn-lt"/>
                          <a:ea typeface="+mn-ea"/>
                          <a:cs typeface="+mn-cs"/>
                        </a:rPr>
                        <a:t>Those receiving palliative or end of life care</a:t>
                      </a:r>
                    </a:p>
                    <a:p>
                      <a:pPr marL="171450" indent="-171450">
                        <a:buFont typeface="Courier New" panose="02070309020205020404" pitchFamily="49" charset="0"/>
                        <a:buChar char="o"/>
                      </a:pPr>
                      <a:r>
                        <a:rPr lang="en-GB" sz="900" kern="1200" dirty="0">
                          <a:solidFill>
                            <a:schemeClr val="dk1"/>
                          </a:solidFill>
                          <a:latin typeface="+mn-lt"/>
                          <a:ea typeface="+mn-ea"/>
                          <a:cs typeface="+mn-cs"/>
                        </a:rPr>
                        <a:t>Myocardial infarction or stroke with last 3 months</a:t>
                      </a:r>
                    </a:p>
                    <a:p>
                      <a:pPr marL="171450" indent="-171450">
                        <a:buFont typeface="Courier New" panose="02070309020205020404" pitchFamily="49" charset="0"/>
                        <a:buChar char="o"/>
                      </a:pPr>
                      <a:r>
                        <a:rPr lang="en-GB" sz="900" kern="1200" dirty="0">
                          <a:solidFill>
                            <a:schemeClr val="dk1"/>
                          </a:solidFill>
                          <a:latin typeface="+mn-lt"/>
                          <a:ea typeface="+mn-ea"/>
                          <a:cs typeface="+mn-cs"/>
                        </a:rPr>
                        <a:t>Blood pressure readings of  &gt;120mm Hg Diastolic OR &gt;180 mm Hg systolic (consider re-referral when blood pressure is optimised within this range)</a:t>
                      </a:r>
                    </a:p>
                  </a:txBody>
                  <a:tcPr/>
                </a:tc>
                <a:tc>
                  <a:txBody>
                    <a:bodyPr/>
                    <a:lstStyle/>
                    <a:p>
                      <a:r>
                        <a:rPr lang="en-GB" sz="900" dirty="0"/>
                        <a:t>GSTT </a:t>
                      </a:r>
                    </a:p>
                    <a:p>
                      <a:endParaRPr lang="en-GB" sz="900" dirty="0"/>
                    </a:p>
                    <a:p>
                      <a:r>
                        <a:rPr lang="en-GB" sz="900" dirty="0"/>
                        <a:t>Email </a:t>
                      </a:r>
                      <a:r>
                        <a:rPr lang="en-GB" sz="900" dirty="0">
                          <a:hlinkClick r:id="rId10"/>
                        </a:rPr>
                        <a:t>gst-tr.tier3@nhs.nhs</a:t>
                      </a:r>
                      <a:endParaRPr lang="en-GB" sz="900" dirty="0"/>
                    </a:p>
                  </a:txBody>
                  <a:tcPr/>
                </a:tc>
                <a:extLst>
                  <a:ext uri="{0D108BD9-81ED-4DB2-BD59-A6C34878D82A}">
                    <a16:rowId xmlns:a16="http://schemas.microsoft.com/office/drawing/2014/main" val="482104089"/>
                  </a:ext>
                </a:extLst>
              </a:tr>
            </a:tbl>
          </a:graphicData>
        </a:graphic>
      </p:graphicFrame>
      <p:pic>
        <p:nvPicPr>
          <p:cNvPr id="6" name="Picture 5">
            <a:extLst>
              <a:ext uri="{FF2B5EF4-FFF2-40B4-BE49-F238E27FC236}">
                <a16:creationId xmlns:a16="http://schemas.microsoft.com/office/drawing/2014/main" id="{9AFE4E5B-80FE-8FAA-39EE-983E286FF7AA}"/>
              </a:ext>
            </a:extLst>
          </p:cNvPr>
          <p:cNvPicPr>
            <a:picLocks noChangeAspect="1"/>
          </p:cNvPicPr>
          <p:nvPr/>
        </p:nvPicPr>
        <p:blipFill>
          <a:blip r:embed="rId11"/>
          <a:stretch>
            <a:fillRect/>
          </a:stretch>
        </p:blipFill>
        <p:spPr>
          <a:xfrm>
            <a:off x="6800581" y="6316533"/>
            <a:ext cx="1853562" cy="934577"/>
          </a:xfrm>
          <a:prstGeom prst="rect">
            <a:avLst/>
          </a:prstGeom>
        </p:spPr>
      </p:pic>
    </p:spTree>
    <p:extLst>
      <p:ext uri="{BB962C8B-B14F-4D97-AF65-F5344CB8AC3E}">
        <p14:creationId xmlns:p14="http://schemas.microsoft.com/office/powerpoint/2010/main" val="29940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EC32938-AAAB-4B5D-A1AF-72EF2ADFFA26}"/>
              </a:ext>
            </a:extLst>
          </p:cNvPr>
          <p:cNvGraphicFramePr>
            <a:graphicFrameLocks noGrp="1"/>
          </p:cNvGraphicFramePr>
          <p:nvPr>
            <p:extLst>
              <p:ext uri="{D42A27DB-BD31-4B8C-83A1-F6EECF244321}">
                <p14:modId xmlns:p14="http://schemas.microsoft.com/office/powerpoint/2010/main" val="751426583"/>
              </p:ext>
            </p:extLst>
          </p:nvPr>
        </p:nvGraphicFramePr>
        <p:xfrm>
          <a:off x="0" y="0"/>
          <a:ext cx="12192000" cy="6858000"/>
        </p:xfrm>
        <a:graphic>
          <a:graphicData uri="http://schemas.openxmlformats.org/drawingml/2006/table">
            <a:tbl>
              <a:tblPr firstRow="1" bandRow="1">
                <a:tableStyleId>{5C22544A-7EE6-4342-B048-85BDC9FD1C3A}</a:tableStyleId>
              </a:tblPr>
              <a:tblGrid>
                <a:gridCol w="1459685">
                  <a:extLst>
                    <a:ext uri="{9D8B030D-6E8A-4147-A177-3AD203B41FA5}">
                      <a16:colId xmlns:a16="http://schemas.microsoft.com/office/drawing/2014/main" val="3530344464"/>
                    </a:ext>
                  </a:extLst>
                </a:gridCol>
                <a:gridCol w="2843700">
                  <a:extLst>
                    <a:ext uri="{9D8B030D-6E8A-4147-A177-3AD203B41FA5}">
                      <a16:colId xmlns:a16="http://schemas.microsoft.com/office/drawing/2014/main" val="1769551963"/>
                    </a:ext>
                  </a:extLst>
                </a:gridCol>
                <a:gridCol w="1928064">
                  <a:extLst>
                    <a:ext uri="{9D8B030D-6E8A-4147-A177-3AD203B41FA5}">
                      <a16:colId xmlns:a16="http://schemas.microsoft.com/office/drawing/2014/main" val="241275732"/>
                    </a:ext>
                  </a:extLst>
                </a:gridCol>
                <a:gridCol w="2119330">
                  <a:extLst>
                    <a:ext uri="{9D8B030D-6E8A-4147-A177-3AD203B41FA5}">
                      <a16:colId xmlns:a16="http://schemas.microsoft.com/office/drawing/2014/main" val="526877409"/>
                    </a:ext>
                  </a:extLst>
                </a:gridCol>
                <a:gridCol w="2311628">
                  <a:extLst>
                    <a:ext uri="{9D8B030D-6E8A-4147-A177-3AD203B41FA5}">
                      <a16:colId xmlns:a16="http://schemas.microsoft.com/office/drawing/2014/main" val="1150106122"/>
                    </a:ext>
                  </a:extLst>
                </a:gridCol>
                <a:gridCol w="1529593">
                  <a:extLst>
                    <a:ext uri="{9D8B030D-6E8A-4147-A177-3AD203B41FA5}">
                      <a16:colId xmlns:a16="http://schemas.microsoft.com/office/drawing/2014/main" val="3190952210"/>
                    </a:ext>
                  </a:extLst>
                </a:gridCol>
              </a:tblGrid>
              <a:tr h="596457">
                <a:tc>
                  <a:txBody>
                    <a:bodyPr/>
                    <a:lstStyle/>
                    <a:p>
                      <a:pPr algn="ctr"/>
                      <a:endParaRPr lang="en-GB" sz="1050" dirty="0"/>
                    </a:p>
                    <a:p>
                      <a:pPr algn="ctr"/>
                      <a:r>
                        <a:rPr lang="en-GB" sz="1050" dirty="0"/>
                        <a:t>Service</a:t>
                      </a:r>
                    </a:p>
                  </a:txBody>
                  <a:tcPr/>
                </a:tc>
                <a:tc>
                  <a:txBody>
                    <a:bodyPr/>
                    <a:lstStyle/>
                    <a:p>
                      <a:pPr algn="ctr"/>
                      <a:endParaRPr lang="en-GB" sz="1050" dirty="0"/>
                    </a:p>
                    <a:p>
                      <a:pPr algn="ctr"/>
                      <a:r>
                        <a:rPr lang="en-GB" sz="1050" dirty="0"/>
                        <a:t>Overview</a:t>
                      </a:r>
                    </a:p>
                  </a:txBody>
                  <a:tcPr/>
                </a:tc>
                <a:tc>
                  <a:txBody>
                    <a:bodyPr/>
                    <a:lstStyle/>
                    <a:p>
                      <a:pPr algn="ctr"/>
                      <a:endParaRPr lang="en-GB" sz="1050" dirty="0"/>
                    </a:p>
                    <a:p>
                      <a:pPr algn="ctr"/>
                      <a:r>
                        <a:rPr lang="en-GB" sz="1050" dirty="0"/>
                        <a:t>Target population</a:t>
                      </a:r>
                    </a:p>
                  </a:txBody>
                  <a:tcPr/>
                </a:tc>
                <a:tc>
                  <a:txBody>
                    <a:bodyPr/>
                    <a:lstStyle/>
                    <a:p>
                      <a:pPr algn="ctr"/>
                      <a:endParaRPr lang="en-GB" sz="1050" dirty="0"/>
                    </a:p>
                    <a:p>
                      <a:pPr algn="ctr"/>
                      <a:r>
                        <a:rPr lang="en-GB" sz="1050" dirty="0"/>
                        <a:t>Who can refer</a:t>
                      </a:r>
                    </a:p>
                  </a:txBody>
                  <a:tcPr/>
                </a:tc>
                <a:tc>
                  <a:txBody>
                    <a:bodyPr/>
                    <a:lstStyle/>
                    <a:p>
                      <a:pPr algn="ctr"/>
                      <a:endParaRPr lang="en-GB" sz="1050" dirty="0"/>
                    </a:p>
                    <a:p>
                      <a:pPr algn="ctr"/>
                      <a:r>
                        <a:rPr lang="en-GB" sz="1050" dirty="0"/>
                        <a:t>Eligibility criteria</a:t>
                      </a:r>
                    </a:p>
                  </a:txBody>
                  <a:tcPr/>
                </a:tc>
                <a:tc>
                  <a:txBody>
                    <a:bodyPr/>
                    <a:lstStyle/>
                    <a:p>
                      <a:pPr algn="ctr"/>
                      <a:endParaRPr lang="en-GB" sz="1050" dirty="0"/>
                    </a:p>
                    <a:p>
                      <a:pPr algn="ctr"/>
                      <a:r>
                        <a:rPr lang="en-GB" sz="1050" dirty="0"/>
                        <a:t>Contact</a:t>
                      </a:r>
                    </a:p>
                  </a:txBody>
                  <a:tcPr/>
                </a:tc>
                <a:extLst>
                  <a:ext uri="{0D108BD9-81ED-4DB2-BD59-A6C34878D82A}">
                    <a16:rowId xmlns:a16="http://schemas.microsoft.com/office/drawing/2014/main" val="190759018"/>
                  </a:ext>
                </a:extLst>
              </a:tr>
              <a:tr h="3325377">
                <a:tc>
                  <a:txBody>
                    <a:bodyPr/>
                    <a:lstStyle/>
                    <a:p>
                      <a:pPr algn="ctr"/>
                      <a:r>
                        <a:rPr lang="en-GB" sz="900" b="1" dirty="0"/>
                        <a:t>Steps to Health</a:t>
                      </a:r>
                    </a:p>
                  </a:txBody>
                  <a:tcPr anchor="ctr"/>
                </a:tc>
                <a:tc>
                  <a:txBody>
                    <a:bodyPr/>
                    <a:lstStyle/>
                    <a:p>
                      <a:pPr algn="l" fontAlgn="t"/>
                      <a:r>
                        <a:rPr lang="en-GB" sz="850" kern="1200" dirty="0">
                          <a:solidFill>
                            <a:schemeClr val="dk1"/>
                          </a:solidFill>
                          <a:latin typeface="+mn-lt"/>
                          <a:ea typeface="+mn-ea"/>
                          <a:cs typeface="+mn-cs"/>
                        </a:rPr>
                        <a:t>Crook Log, Erith and Sidcup Leisure Centre’s </a:t>
                      </a:r>
                    </a:p>
                    <a:p>
                      <a:pPr algn="l" fontAlgn="t"/>
                      <a:r>
                        <a:rPr lang="en-GB" sz="850" b="1" kern="1200" dirty="0">
                          <a:solidFill>
                            <a:schemeClr val="dk1"/>
                          </a:solidFill>
                          <a:latin typeface="+mn-lt"/>
                          <a:ea typeface="+mn-ea"/>
                          <a:cs typeface="+mn-cs"/>
                        </a:rPr>
                        <a:t>EXERCISE REFERRAL PROGRAMME </a:t>
                      </a:r>
                    </a:p>
                    <a:p>
                      <a:pPr algn="l" fontAlgn="t"/>
                      <a:r>
                        <a:rPr lang="en-GB" sz="850" kern="1200" dirty="0">
                          <a:solidFill>
                            <a:schemeClr val="dk1"/>
                          </a:solidFill>
                          <a:latin typeface="+mn-lt"/>
                          <a:ea typeface="+mn-ea"/>
                          <a:cs typeface="+mn-cs"/>
                        </a:rPr>
                        <a:t>Steps to Health is an Exercise Referral Programme which provides a safe, supervised and enjoyable introduction to physical activity within a controlled environment.</a:t>
                      </a:r>
                    </a:p>
                    <a:p>
                      <a:pPr algn="l" fontAlgn="t"/>
                      <a:endParaRPr lang="en-GB" sz="850" kern="1200" dirty="0">
                        <a:solidFill>
                          <a:schemeClr val="dk1"/>
                        </a:solidFill>
                        <a:latin typeface="+mn-lt"/>
                        <a:ea typeface="+mn-ea"/>
                        <a:cs typeface="+mn-cs"/>
                      </a:endParaRPr>
                    </a:p>
                    <a:p>
                      <a:pPr algn="l" fontAlgn="t"/>
                      <a:r>
                        <a:rPr lang="en-GB" sz="850" kern="1200" dirty="0">
                          <a:solidFill>
                            <a:schemeClr val="dk1"/>
                          </a:solidFill>
                          <a:latin typeface="+mn-lt"/>
                          <a:ea typeface="+mn-ea"/>
                          <a:cs typeface="+mn-cs"/>
                        </a:rPr>
                        <a:t>The programme gives members who are not regularly active, or who have health problems, making sure they exercise in safe, supervised and enjoyable way.</a:t>
                      </a:r>
                    </a:p>
                    <a:p>
                      <a:pPr algn="l" fontAlgn="t"/>
                      <a:endParaRPr lang="en-GB" sz="850" kern="1200" dirty="0">
                        <a:solidFill>
                          <a:schemeClr val="dk1"/>
                        </a:solidFill>
                        <a:latin typeface="+mn-lt"/>
                        <a:ea typeface="+mn-ea"/>
                        <a:cs typeface="+mn-cs"/>
                      </a:endParaRPr>
                    </a:p>
                    <a:p>
                      <a:pPr algn="l" fontAlgn="t"/>
                      <a:r>
                        <a:rPr lang="en-GB" sz="850" kern="1200" dirty="0">
                          <a:solidFill>
                            <a:schemeClr val="dk1"/>
                          </a:solidFill>
                          <a:latin typeface="+mn-lt"/>
                          <a:ea typeface="+mn-ea"/>
                          <a:cs typeface="+mn-cs"/>
                        </a:rPr>
                        <a:t>The programme is ongoing but the first 12 weeks involve:</a:t>
                      </a:r>
                    </a:p>
                    <a:p>
                      <a:pPr algn="l" fontAlgn="t"/>
                      <a:r>
                        <a:rPr lang="en-GB" sz="850" kern="1200" dirty="0">
                          <a:solidFill>
                            <a:schemeClr val="dk1"/>
                          </a:solidFill>
                          <a:latin typeface="+mn-lt"/>
                          <a:ea typeface="+mn-ea"/>
                          <a:cs typeface="+mn-cs"/>
                        </a:rPr>
                        <a:t>Wk1 – Welcome meeting including first health assessment</a:t>
                      </a:r>
                    </a:p>
                    <a:p>
                      <a:pPr algn="l" fontAlgn="t"/>
                      <a:r>
                        <a:rPr lang="en-GB" sz="850" kern="1200" dirty="0">
                          <a:solidFill>
                            <a:schemeClr val="dk1"/>
                          </a:solidFill>
                          <a:latin typeface="+mn-lt"/>
                          <a:ea typeface="+mn-ea"/>
                          <a:cs typeface="+mn-cs"/>
                        </a:rPr>
                        <a:t>WK2 – Cardio Vascular Induction</a:t>
                      </a:r>
                    </a:p>
                    <a:p>
                      <a:pPr algn="l" fontAlgn="t"/>
                      <a:r>
                        <a:rPr lang="en-GB" sz="850" kern="1200" dirty="0" err="1">
                          <a:solidFill>
                            <a:schemeClr val="dk1"/>
                          </a:solidFill>
                          <a:latin typeface="+mn-lt"/>
                          <a:ea typeface="+mn-ea"/>
                          <a:cs typeface="+mn-cs"/>
                        </a:rPr>
                        <a:t>Wk</a:t>
                      </a:r>
                      <a:r>
                        <a:rPr lang="en-GB" sz="850" kern="1200" dirty="0">
                          <a:solidFill>
                            <a:schemeClr val="dk1"/>
                          </a:solidFill>
                          <a:latin typeface="+mn-lt"/>
                          <a:ea typeface="+mn-ea"/>
                          <a:cs typeface="+mn-cs"/>
                        </a:rPr>
                        <a:t> 3 – Upper Body Resistance Induction</a:t>
                      </a:r>
                    </a:p>
                    <a:p>
                      <a:pPr algn="l" fontAlgn="t"/>
                      <a:r>
                        <a:rPr lang="en-GB" sz="850" kern="1200" dirty="0" err="1">
                          <a:solidFill>
                            <a:schemeClr val="dk1"/>
                          </a:solidFill>
                          <a:latin typeface="+mn-lt"/>
                          <a:ea typeface="+mn-ea"/>
                          <a:cs typeface="+mn-cs"/>
                        </a:rPr>
                        <a:t>Wk</a:t>
                      </a:r>
                      <a:r>
                        <a:rPr lang="en-GB" sz="850" kern="1200" dirty="0">
                          <a:solidFill>
                            <a:schemeClr val="dk1"/>
                          </a:solidFill>
                          <a:latin typeface="+mn-lt"/>
                          <a:ea typeface="+mn-ea"/>
                          <a:cs typeface="+mn-cs"/>
                        </a:rPr>
                        <a:t> 4 – Lower Body Resistance Induction</a:t>
                      </a:r>
                    </a:p>
                    <a:p>
                      <a:pPr algn="l" fontAlgn="t"/>
                      <a:r>
                        <a:rPr lang="en-GB" sz="850" kern="1200" dirty="0" err="1">
                          <a:solidFill>
                            <a:schemeClr val="dk1"/>
                          </a:solidFill>
                          <a:latin typeface="+mn-lt"/>
                          <a:ea typeface="+mn-ea"/>
                          <a:cs typeface="+mn-cs"/>
                        </a:rPr>
                        <a:t>Wk</a:t>
                      </a:r>
                      <a:r>
                        <a:rPr lang="en-GB" sz="850" kern="1200" dirty="0">
                          <a:solidFill>
                            <a:schemeClr val="dk1"/>
                          </a:solidFill>
                          <a:latin typeface="+mn-lt"/>
                          <a:ea typeface="+mn-ea"/>
                          <a:cs typeface="+mn-cs"/>
                        </a:rPr>
                        <a:t> 5 – Lifestyle Coaching</a:t>
                      </a:r>
                    </a:p>
                    <a:p>
                      <a:pPr algn="l" fontAlgn="t"/>
                      <a:r>
                        <a:rPr lang="en-GB" sz="850" kern="1200" dirty="0">
                          <a:solidFill>
                            <a:schemeClr val="dk1"/>
                          </a:solidFill>
                          <a:latin typeface="+mn-lt"/>
                          <a:ea typeface="+mn-ea"/>
                          <a:cs typeface="+mn-cs"/>
                        </a:rPr>
                        <a:t>Wk6 -12 – Exercising independently (but instructors available if needed)</a:t>
                      </a:r>
                    </a:p>
                    <a:p>
                      <a:pPr algn="l" fontAlgn="t"/>
                      <a:endParaRPr lang="en-GB" sz="850" kern="1200" dirty="0">
                        <a:solidFill>
                          <a:schemeClr val="dk1"/>
                        </a:solidFill>
                        <a:latin typeface="+mn-lt"/>
                        <a:ea typeface="+mn-ea"/>
                        <a:cs typeface="+mn-cs"/>
                      </a:endParaRPr>
                    </a:p>
                    <a:p>
                      <a:pPr algn="l" fontAlgn="t"/>
                      <a:r>
                        <a:rPr lang="en-GB" sz="850" kern="1200" dirty="0" err="1">
                          <a:solidFill>
                            <a:schemeClr val="dk1"/>
                          </a:solidFill>
                          <a:latin typeface="+mn-lt"/>
                          <a:ea typeface="+mn-ea"/>
                          <a:cs typeface="+mn-cs"/>
                        </a:rPr>
                        <a:t>Wk</a:t>
                      </a:r>
                      <a:r>
                        <a:rPr lang="en-GB" sz="850" kern="1200" dirty="0">
                          <a:solidFill>
                            <a:schemeClr val="dk1"/>
                          </a:solidFill>
                          <a:latin typeface="+mn-lt"/>
                          <a:ea typeface="+mn-ea"/>
                          <a:cs typeface="+mn-cs"/>
                        </a:rPr>
                        <a:t> 12 – Second Health Assessment and discussing progression plus additional Health Assessments on Weeks 26-52</a:t>
                      </a:r>
                    </a:p>
                  </a:txBody>
                  <a:tcPr marL="6350" marR="6350" marT="6350" marB="0"/>
                </a:tc>
                <a:tc>
                  <a:txBody>
                    <a:bodyPr/>
                    <a:lstStyle/>
                    <a:p>
                      <a:r>
                        <a:rPr lang="en-GB" sz="800" dirty="0"/>
                        <a:t>You will find the programme beneficial if you have:</a:t>
                      </a:r>
                    </a:p>
                    <a:p>
                      <a:endParaRPr lang="en-GB" sz="800" dirty="0"/>
                    </a:p>
                    <a:p>
                      <a:r>
                        <a:rPr lang="en-GB" sz="800" dirty="0"/>
                        <a:t>Type 1 or Type 2 Diabetes</a:t>
                      </a:r>
                    </a:p>
                    <a:p>
                      <a:r>
                        <a:rPr lang="en-GB" sz="800" dirty="0"/>
                        <a:t>Otho/Musk. Skeletal</a:t>
                      </a:r>
                    </a:p>
                    <a:p>
                      <a:r>
                        <a:rPr lang="en-GB" sz="800" dirty="0"/>
                        <a:t>Stable Angina</a:t>
                      </a:r>
                    </a:p>
                    <a:p>
                      <a:r>
                        <a:rPr lang="en-GB" sz="800" dirty="0"/>
                        <a:t>Depression / Anxiety</a:t>
                      </a:r>
                    </a:p>
                    <a:p>
                      <a:r>
                        <a:rPr lang="en-GB" sz="800" dirty="0"/>
                        <a:t>Pulmonary Disease</a:t>
                      </a:r>
                    </a:p>
                    <a:p>
                      <a:r>
                        <a:rPr lang="en-GB" sz="800" dirty="0"/>
                        <a:t>Post MI / Cardio Surgery</a:t>
                      </a:r>
                    </a:p>
                    <a:p>
                      <a:r>
                        <a:rPr lang="en-GB" sz="800" dirty="0"/>
                        <a:t>Neurological (Parkinson’s, Stroke, MS etc)</a:t>
                      </a:r>
                    </a:p>
                    <a:p>
                      <a:r>
                        <a:rPr lang="en-GB" sz="800" dirty="0"/>
                        <a:t>Obesity</a:t>
                      </a:r>
                    </a:p>
                    <a:p>
                      <a:r>
                        <a:rPr lang="en-GB" sz="800" dirty="0"/>
                        <a:t>Cancer</a:t>
                      </a:r>
                    </a:p>
                    <a:p>
                      <a:r>
                        <a:rPr lang="en-GB" sz="800" dirty="0"/>
                        <a:t>Osteoporosis</a:t>
                      </a:r>
                    </a:p>
                    <a:p>
                      <a:r>
                        <a:rPr lang="en-GB" sz="800" dirty="0"/>
                        <a:t>Arthritis</a:t>
                      </a:r>
                    </a:p>
                    <a:p>
                      <a:r>
                        <a:rPr lang="en-GB" sz="800" dirty="0"/>
                        <a:t>Fibromyalgia</a:t>
                      </a:r>
                    </a:p>
                    <a:p>
                      <a:r>
                        <a:rPr lang="en-GB" sz="800" dirty="0"/>
                        <a:t>Hypertension</a:t>
                      </a:r>
                    </a:p>
                    <a:p>
                      <a:r>
                        <a:rPr lang="en-GB" sz="800" dirty="0"/>
                        <a:t>CVA</a:t>
                      </a:r>
                      <a:endParaRPr lang="en-GB" sz="800" b="1" dirty="0">
                        <a:highlight>
                          <a:srgbClr val="FFFF00"/>
                        </a:highlight>
                      </a:endParaRPr>
                    </a:p>
                  </a:txBody>
                  <a:tcPr/>
                </a:tc>
                <a:tc>
                  <a:txBody>
                    <a:bodyPr/>
                    <a:lstStyle/>
                    <a:p>
                      <a:pPr marL="0" algn="l" defTabSz="914400" rtl="0" eaLnBrk="1" fontAlgn="t" latinLnBrk="0" hangingPunct="1"/>
                      <a:r>
                        <a:rPr lang="en-GB" sz="850" kern="1200" dirty="0">
                          <a:solidFill>
                            <a:schemeClr val="dk1"/>
                          </a:solidFill>
                          <a:latin typeface="+mn-lt"/>
                          <a:ea typeface="+mn-ea"/>
                          <a:cs typeface="+mn-cs"/>
                        </a:rPr>
                        <a:t>Self referral or if patient has any of the conditions listed in the previous column.  They are advised to  talk to their GP or health practitioner about how health and physical activity would help them.  GP can then refer to the Exercise Referral Programme by completing an exercise referral form.  A member of the team will contact patient to book consultation.  </a:t>
                      </a:r>
                    </a:p>
                    <a:p>
                      <a:pPr marL="0" algn="l" defTabSz="914400" rtl="0" eaLnBrk="1" fontAlgn="t" latinLnBrk="0" hangingPunct="1"/>
                      <a:endParaRPr lang="en-GB" sz="850" kern="1200" dirty="0">
                        <a:solidFill>
                          <a:schemeClr val="dk1"/>
                        </a:solidFill>
                        <a:latin typeface="+mn-lt"/>
                        <a:ea typeface="+mn-ea"/>
                        <a:cs typeface="+mn-cs"/>
                      </a:endParaRPr>
                    </a:p>
                    <a:p>
                      <a:pPr marL="0" algn="l" defTabSz="914400" rtl="0" eaLnBrk="1" fontAlgn="t" latinLnBrk="0" hangingPunct="1"/>
                      <a:r>
                        <a:rPr lang="en-GB" sz="850" kern="1200" dirty="0">
                          <a:solidFill>
                            <a:schemeClr val="dk1"/>
                          </a:solidFill>
                          <a:latin typeface="+mn-lt"/>
                          <a:ea typeface="+mn-ea"/>
                          <a:cs typeface="+mn-cs"/>
                        </a:rPr>
                        <a:t>Referrals to be sent to :</a:t>
                      </a:r>
                    </a:p>
                    <a:p>
                      <a:pPr marL="0" algn="l" defTabSz="914400" rtl="0" eaLnBrk="1" fontAlgn="t" latinLnBrk="0" hangingPunct="1"/>
                      <a:r>
                        <a:rPr lang="en-GB" sz="850" kern="1200" dirty="0">
                          <a:solidFill>
                            <a:schemeClr val="dk1"/>
                          </a:solidFill>
                          <a:latin typeface="+mn-lt"/>
                          <a:ea typeface="+mn-ea"/>
                          <a:cs typeface="+mn-cs"/>
                        </a:rPr>
                        <a:t>Crook Log Leisure Centre</a:t>
                      </a:r>
                    </a:p>
                    <a:p>
                      <a:pPr marL="0" algn="l" defTabSz="914400" rtl="0" eaLnBrk="1" fontAlgn="t" latinLnBrk="0" hangingPunct="1"/>
                      <a:r>
                        <a:rPr lang="en-GB" sz="850" kern="1200" dirty="0">
                          <a:solidFill>
                            <a:schemeClr val="dk1"/>
                          </a:solidFill>
                          <a:latin typeface="+mn-lt"/>
                          <a:ea typeface="+mn-ea"/>
                          <a:cs typeface="+mn-cs"/>
                        </a:rPr>
                        <a:t>Brampton Road</a:t>
                      </a:r>
                    </a:p>
                    <a:p>
                      <a:pPr marL="0" algn="l" defTabSz="914400" rtl="0" eaLnBrk="1" fontAlgn="t" latinLnBrk="0" hangingPunct="1"/>
                      <a:r>
                        <a:rPr lang="en-GB" sz="850" kern="1200" dirty="0">
                          <a:solidFill>
                            <a:schemeClr val="dk1"/>
                          </a:solidFill>
                          <a:latin typeface="+mn-lt"/>
                          <a:ea typeface="+mn-ea"/>
                          <a:cs typeface="+mn-cs"/>
                        </a:rPr>
                        <a:t>Bexleyheath DA7 4HH </a:t>
                      </a:r>
                    </a:p>
                    <a:p>
                      <a:pPr marL="0" algn="l" defTabSz="914400" rtl="0" eaLnBrk="1" fontAlgn="t" latinLnBrk="0" hangingPunct="1"/>
                      <a:r>
                        <a:rPr lang="en-GB" sz="850" kern="1200" dirty="0">
                          <a:solidFill>
                            <a:schemeClr val="dk1"/>
                          </a:solidFill>
                          <a:latin typeface="+mn-lt"/>
                          <a:ea typeface="+mn-ea"/>
                          <a:cs typeface="+mn-cs"/>
                          <a:hlinkClick r:id="rId3"/>
                        </a:rPr>
                        <a:t>Bexley.s2h@lexleisure.org.uk</a:t>
                      </a:r>
                      <a:endParaRPr lang="en-GB" sz="850" kern="1200" dirty="0">
                        <a:solidFill>
                          <a:schemeClr val="dk1"/>
                        </a:solidFill>
                        <a:latin typeface="+mn-lt"/>
                        <a:ea typeface="+mn-ea"/>
                        <a:cs typeface="+mn-cs"/>
                      </a:endParaRPr>
                    </a:p>
                    <a:p>
                      <a:pPr marL="0" algn="l" defTabSz="914400" rtl="0" eaLnBrk="1" fontAlgn="t" latinLnBrk="0" hangingPunct="1"/>
                      <a:endParaRPr lang="en-GB" sz="850" kern="1200" dirty="0">
                        <a:solidFill>
                          <a:schemeClr val="dk1"/>
                        </a:solidFill>
                        <a:latin typeface="+mn-lt"/>
                        <a:ea typeface="+mn-ea"/>
                        <a:cs typeface="+mn-cs"/>
                      </a:endParaRPr>
                    </a:p>
                    <a:p>
                      <a:pPr marL="0" algn="l" defTabSz="914400" rtl="0" eaLnBrk="1" fontAlgn="t" latinLnBrk="0" hangingPunct="1"/>
                      <a:r>
                        <a:rPr lang="en-GB" sz="850" kern="1200" dirty="0">
                          <a:solidFill>
                            <a:schemeClr val="dk1"/>
                          </a:solidFill>
                          <a:latin typeface="+mn-lt"/>
                          <a:ea typeface="+mn-ea"/>
                          <a:cs typeface="+mn-cs"/>
                        </a:rPr>
                        <a:t>Or via secure email address:</a:t>
                      </a:r>
                    </a:p>
                    <a:p>
                      <a:pPr marL="0" algn="l" defTabSz="914400" rtl="0" eaLnBrk="1" fontAlgn="t" latinLnBrk="0" hangingPunct="1"/>
                      <a:r>
                        <a:rPr lang="en-GB" sz="850" kern="1200" dirty="0">
                          <a:solidFill>
                            <a:schemeClr val="dk1"/>
                          </a:solidFill>
                          <a:latin typeface="+mn-lt"/>
                          <a:ea typeface="+mn-ea"/>
                          <a:cs typeface="+mn-cs"/>
                          <a:hlinkClick r:id="rId4"/>
                        </a:rPr>
                        <a:t>S2hdebbie.brown1@nhs.net</a:t>
                      </a:r>
                      <a:r>
                        <a:rPr lang="en-GB" sz="850" kern="1200" dirty="0">
                          <a:solidFill>
                            <a:schemeClr val="dk1"/>
                          </a:solidFill>
                          <a:latin typeface="+mn-lt"/>
                          <a:ea typeface="+mn-ea"/>
                          <a:cs typeface="+mn-cs"/>
                        </a:rPr>
                        <a:t> </a:t>
                      </a:r>
                    </a:p>
                    <a:p>
                      <a:pPr marL="0" algn="l" defTabSz="914400" rtl="0" eaLnBrk="1" fontAlgn="t" latinLnBrk="0" hangingPunct="1"/>
                      <a:r>
                        <a:rPr lang="en-GB" sz="850" kern="1200" dirty="0">
                          <a:solidFill>
                            <a:schemeClr val="dk1"/>
                          </a:solidFill>
                          <a:latin typeface="+mn-lt"/>
                          <a:ea typeface="+mn-ea"/>
                          <a:cs typeface="+mn-cs"/>
                        </a:rPr>
                        <a:t>Tel. l 0203 887 3360</a:t>
                      </a:r>
                    </a:p>
                  </a:txBody>
                  <a:tcPr marL="6350" marR="6350" marT="635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If you are looking to improve your mental health and wellbeing or have a medical condition then this programme could be right for you.</a:t>
                      </a:r>
                    </a:p>
                    <a:p>
                      <a:endParaRPr lang="en-GB" sz="850" dirty="0"/>
                    </a:p>
                    <a:p>
                      <a:endParaRPr lang="en-GB" sz="850" dirty="0"/>
                    </a:p>
                    <a:p>
                      <a:r>
                        <a:rPr lang="en-GB" sz="850" dirty="0"/>
                        <a:t>Cost: Exercise Referral Instruction will talk through best options available at the welcome consultation.</a:t>
                      </a:r>
                    </a:p>
                  </a:txBody>
                  <a:tcPr/>
                </a:tc>
                <a:tc>
                  <a:txBody>
                    <a:bodyPr/>
                    <a:lstStyle/>
                    <a:p>
                      <a:pPr marL="0" algn="l" defTabSz="914400" rtl="0" eaLnBrk="1" fontAlgn="t" latinLnBrk="0" hangingPunct="1"/>
                      <a:r>
                        <a:rPr lang="en-GB" sz="850" kern="1200" dirty="0">
                          <a:solidFill>
                            <a:schemeClr val="dk1"/>
                          </a:solidFill>
                          <a:latin typeface="+mn-lt"/>
                          <a:ea typeface="+mn-ea"/>
                          <a:cs typeface="+mn-cs"/>
                        </a:rPr>
                        <a:t>Crook Log Leisure Centre</a:t>
                      </a:r>
                    </a:p>
                    <a:p>
                      <a:pPr marL="0" algn="l" defTabSz="914400" rtl="0" eaLnBrk="1" fontAlgn="t" latinLnBrk="0" hangingPunct="1"/>
                      <a:r>
                        <a:rPr lang="en-GB" sz="850" kern="1200" dirty="0">
                          <a:solidFill>
                            <a:schemeClr val="dk1"/>
                          </a:solidFill>
                          <a:latin typeface="+mn-lt"/>
                          <a:ea typeface="+mn-ea"/>
                          <a:cs typeface="+mn-cs"/>
                        </a:rPr>
                        <a:t>Brampton Road</a:t>
                      </a:r>
                    </a:p>
                    <a:p>
                      <a:pPr marL="0" algn="l" defTabSz="914400" rtl="0" eaLnBrk="1" fontAlgn="t" latinLnBrk="0" hangingPunct="1"/>
                      <a:r>
                        <a:rPr lang="en-GB" sz="850" kern="1200">
                          <a:solidFill>
                            <a:schemeClr val="dk1"/>
                          </a:solidFill>
                          <a:latin typeface="+mn-lt"/>
                          <a:ea typeface="+mn-ea"/>
                          <a:cs typeface="+mn-cs"/>
                        </a:rPr>
                        <a:t>Bexleyheath </a:t>
                      </a:r>
                      <a:r>
                        <a:rPr lang="en-GB" sz="850" kern="1200" dirty="0">
                          <a:solidFill>
                            <a:schemeClr val="dk1"/>
                          </a:solidFill>
                          <a:latin typeface="+mn-lt"/>
                          <a:ea typeface="+mn-ea"/>
                          <a:cs typeface="+mn-cs"/>
                        </a:rPr>
                        <a:t>DA7 4HH </a:t>
                      </a:r>
                    </a:p>
                    <a:p>
                      <a:pPr marL="0" algn="l" defTabSz="914400" rtl="0" eaLnBrk="1" fontAlgn="t" latinLnBrk="0" hangingPunct="1"/>
                      <a:r>
                        <a:rPr lang="en-GB" sz="850" kern="1200" dirty="0">
                          <a:solidFill>
                            <a:schemeClr val="dk1"/>
                          </a:solidFill>
                          <a:latin typeface="+mn-lt"/>
                          <a:ea typeface="+mn-ea"/>
                          <a:cs typeface="+mn-cs"/>
                          <a:hlinkClick r:id="rId3"/>
                        </a:rPr>
                        <a:t>Bexley.s2h@lexleisure.org.uk</a:t>
                      </a:r>
                      <a:endParaRPr lang="en-GB" sz="850" kern="1200" dirty="0">
                        <a:solidFill>
                          <a:schemeClr val="dk1"/>
                        </a:solidFill>
                        <a:latin typeface="+mn-lt"/>
                        <a:ea typeface="+mn-ea"/>
                        <a:cs typeface="+mn-cs"/>
                      </a:endParaRPr>
                    </a:p>
                    <a:p>
                      <a:pPr marL="0" algn="l" defTabSz="914400" rtl="0" eaLnBrk="1" fontAlgn="t" latinLnBrk="0" hangingPunct="1"/>
                      <a:endParaRPr lang="en-GB" sz="850" kern="1200" dirty="0">
                        <a:solidFill>
                          <a:schemeClr val="dk1"/>
                        </a:solidFill>
                        <a:latin typeface="+mn-lt"/>
                        <a:ea typeface="+mn-ea"/>
                        <a:cs typeface="+mn-cs"/>
                      </a:endParaRPr>
                    </a:p>
                    <a:p>
                      <a:pPr marL="0" algn="l" defTabSz="914400" rtl="0" eaLnBrk="1" fontAlgn="t" latinLnBrk="0" hangingPunct="1"/>
                      <a:r>
                        <a:rPr lang="en-GB" sz="850" kern="1200" dirty="0">
                          <a:solidFill>
                            <a:schemeClr val="dk1"/>
                          </a:solidFill>
                          <a:latin typeface="+mn-lt"/>
                          <a:ea typeface="+mn-ea"/>
                          <a:cs typeface="+mn-cs"/>
                        </a:rPr>
                        <a:t>Or via secure email address:</a:t>
                      </a:r>
                    </a:p>
                    <a:p>
                      <a:pPr marL="0" algn="l" defTabSz="914400" rtl="0" eaLnBrk="1" fontAlgn="t" latinLnBrk="0" hangingPunct="1"/>
                      <a:r>
                        <a:rPr lang="en-GB" sz="850" kern="1200" dirty="0">
                          <a:solidFill>
                            <a:schemeClr val="dk1"/>
                          </a:solidFill>
                          <a:latin typeface="+mn-lt"/>
                          <a:ea typeface="+mn-ea"/>
                          <a:cs typeface="+mn-cs"/>
                          <a:hlinkClick r:id="rId4"/>
                        </a:rPr>
                        <a:t>S2hdebbie.brown1@nhs.net</a:t>
                      </a:r>
                      <a:r>
                        <a:rPr lang="en-GB" sz="850" kern="1200" dirty="0">
                          <a:solidFill>
                            <a:schemeClr val="dk1"/>
                          </a:solidFill>
                          <a:latin typeface="+mn-lt"/>
                          <a:ea typeface="+mn-ea"/>
                          <a:cs typeface="+mn-cs"/>
                        </a:rPr>
                        <a:t> </a:t>
                      </a:r>
                    </a:p>
                    <a:p>
                      <a:pPr marL="0" algn="l" defTabSz="914400" rtl="0" eaLnBrk="1" fontAlgn="t" latinLnBrk="0" hangingPunct="1"/>
                      <a:r>
                        <a:rPr lang="en-GB" sz="850" kern="1200" dirty="0">
                          <a:solidFill>
                            <a:schemeClr val="dk1"/>
                          </a:solidFill>
                          <a:latin typeface="+mn-lt"/>
                          <a:ea typeface="+mn-ea"/>
                          <a:cs typeface="+mn-cs"/>
                        </a:rPr>
                        <a:t>Tel. l 0203 887 3360</a:t>
                      </a:r>
                    </a:p>
                    <a:p>
                      <a:pPr marL="0" algn="l" defTabSz="914400" rtl="0" eaLnBrk="1" fontAlgn="t" latinLnBrk="0" hangingPunct="1"/>
                      <a:endParaRPr lang="en-GB" sz="850" kern="1200" dirty="0">
                        <a:solidFill>
                          <a:schemeClr val="dk1"/>
                        </a:solidFill>
                        <a:latin typeface="+mn-lt"/>
                        <a:ea typeface="+mn-ea"/>
                        <a:cs typeface="+mn-cs"/>
                      </a:endParaRPr>
                    </a:p>
                    <a:p>
                      <a:pPr marL="0" algn="l" defTabSz="914400" rtl="0" eaLnBrk="1" fontAlgn="t" latinLnBrk="0" hangingPunct="1"/>
                      <a:r>
                        <a:rPr lang="en-GB" sz="850" kern="1200" dirty="0">
                          <a:solidFill>
                            <a:schemeClr val="dk1"/>
                          </a:solidFill>
                          <a:latin typeface="+mn-lt"/>
                          <a:ea typeface="+mn-ea"/>
                          <a:cs typeface="+mn-cs"/>
                        </a:rPr>
                        <a:t>Leisurecentre.com </a:t>
                      </a:r>
                    </a:p>
                    <a:p>
                      <a:pPr algn="l" fontAlgn="t"/>
                      <a:endParaRPr lang="en-GB" sz="850" b="0" i="0" u="none" strike="noStrike" kern="1200" dirty="0">
                        <a:solidFill>
                          <a:srgbClr val="000000"/>
                        </a:solidFill>
                        <a:effectLst/>
                        <a:latin typeface="Calibri" panose="020F0502020204030204" pitchFamily="34" charset="0"/>
                        <a:ea typeface="+mn-ea"/>
                        <a:cs typeface="+mn-cs"/>
                      </a:endParaRPr>
                    </a:p>
                  </a:txBody>
                  <a:tcPr marL="6350" marR="6350" marT="6350" marB="0"/>
                </a:tc>
                <a:extLst>
                  <a:ext uri="{0D108BD9-81ED-4DB2-BD59-A6C34878D82A}">
                    <a16:rowId xmlns:a16="http://schemas.microsoft.com/office/drawing/2014/main" val="1484949673"/>
                  </a:ext>
                </a:extLst>
              </a:tr>
              <a:tr h="1514121">
                <a:tc>
                  <a:txBody>
                    <a:bodyPr/>
                    <a:lstStyle/>
                    <a:p>
                      <a:pPr algn="ctr"/>
                      <a:r>
                        <a:rPr lang="en-GB" sz="900" b="1" dirty="0"/>
                        <a:t>Low Carb Programme App</a:t>
                      </a:r>
                    </a:p>
                  </a:txBody>
                  <a:tcPr anchor="ctr"/>
                </a:tc>
                <a:tc>
                  <a:txBody>
                    <a:bodyPr/>
                    <a:lstStyle/>
                    <a:p>
                      <a:pPr algn="l" fontAlgn="t"/>
                      <a:r>
                        <a:rPr lang="en-GB" sz="850" kern="1200" dirty="0">
                          <a:solidFill>
                            <a:schemeClr val="dk1"/>
                          </a:solidFill>
                          <a:latin typeface="+mn-lt"/>
                          <a:ea typeface="+mn-ea"/>
                          <a:cs typeface="+mn-cs"/>
                        </a:rPr>
                        <a:t>The NHS-approved behaviour change platform supports people to achieve self-selected health goals by reducing the amount of carbohydrates in their diet to 130 grams a day.</a:t>
                      </a:r>
                    </a:p>
                    <a:p>
                      <a:pPr algn="l" fontAlgn="t"/>
                      <a:br>
                        <a:rPr lang="en-GB" sz="850" kern="1200" dirty="0">
                          <a:solidFill>
                            <a:schemeClr val="dk1"/>
                          </a:solidFill>
                          <a:latin typeface="+mn-lt"/>
                          <a:ea typeface="+mn-ea"/>
                          <a:cs typeface="+mn-cs"/>
                        </a:rPr>
                      </a:br>
                      <a:r>
                        <a:rPr lang="en-GB" sz="850" kern="1200" dirty="0">
                          <a:solidFill>
                            <a:schemeClr val="dk1"/>
                          </a:solidFill>
                          <a:latin typeface="+mn-lt"/>
                          <a:ea typeface="+mn-ea"/>
                          <a:cs typeface="+mn-cs"/>
                        </a:rPr>
                        <a:t>Users are empowered with structured education, health coaching, community forum, virtual meetups, food diary, and an AI-powered meal plan generator providing plans tailored to patients’ health, budget, dietary preferences and cultural norms to engage and sustain long-term behaviour change.</a:t>
                      </a:r>
                    </a:p>
                  </a:txBody>
                  <a:tcPr marL="6350" marR="6350" marT="6350" marB="0"/>
                </a:tc>
                <a:tc>
                  <a:txBody>
                    <a:bodyPr/>
                    <a:lstStyle/>
                    <a:p>
                      <a:r>
                        <a:rPr lang="en-GB" sz="850" dirty="0"/>
                        <a:t>Available to residents in SE London with T2 Diabetes.</a:t>
                      </a:r>
                    </a:p>
                  </a:txBody>
                  <a:tcPr/>
                </a:tc>
                <a:tc>
                  <a:txBody>
                    <a:bodyPr/>
                    <a:lstStyle/>
                    <a:p>
                      <a:pPr marL="0" algn="l" defTabSz="914400" rtl="0" eaLnBrk="1" fontAlgn="t" latinLnBrk="0" hangingPunct="1"/>
                      <a:r>
                        <a:rPr lang="en-GB" sz="850" kern="1200" dirty="0">
                          <a:solidFill>
                            <a:schemeClr val="dk1"/>
                          </a:solidFill>
                          <a:latin typeface="+mn-lt"/>
                          <a:ea typeface="+mn-ea"/>
                          <a:cs typeface="+mn-cs"/>
                        </a:rPr>
                        <a:t>Self Referral / GP through Book and Learn Platform</a:t>
                      </a:r>
                    </a:p>
                  </a:txBody>
                  <a:tcPr marL="6350" marR="6350" marT="6350" marB="0"/>
                </a:tc>
                <a:tc>
                  <a:txBody>
                    <a:bodyPr/>
                    <a:lstStyle/>
                    <a:p>
                      <a:r>
                        <a:rPr lang="en-GB" sz="850" dirty="0"/>
                        <a:t>Suitable for people with Type 2 diabetes, prediabetes and obesity in SE London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u="sng" dirty="0">
                          <a:hlinkClick r:id="rId5"/>
                        </a:rPr>
                        <a:t>Low Carb Program - Sustainable Weight Loss and Blood Glucose Control</a:t>
                      </a:r>
                      <a:endParaRPr lang="en-GB" sz="850" u="sng" dirty="0"/>
                    </a:p>
                    <a:p>
                      <a:endParaRPr lang="en-GB" sz="850" dirty="0"/>
                    </a:p>
                  </a:txBody>
                  <a:tcPr/>
                </a:tc>
                <a:extLst>
                  <a:ext uri="{0D108BD9-81ED-4DB2-BD59-A6C34878D82A}">
                    <a16:rowId xmlns:a16="http://schemas.microsoft.com/office/drawing/2014/main" val="1421674300"/>
                  </a:ext>
                </a:extLst>
              </a:tr>
              <a:tr h="1422045">
                <a:tc>
                  <a:txBody>
                    <a:bodyPr/>
                    <a:lstStyle/>
                    <a:p>
                      <a:pPr algn="ctr"/>
                      <a:r>
                        <a:rPr lang="en-GB" sz="900" b="1" dirty="0"/>
                        <a:t>Universal prevention – Live Well</a:t>
                      </a:r>
                    </a:p>
                    <a:p>
                      <a:pPr algn="ctr"/>
                      <a:r>
                        <a:rPr lang="en-GB" sz="900" b="1" dirty="0"/>
                        <a:t>0800 470 4831</a:t>
                      </a:r>
                    </a:p>
                  </a:txBody>
                  <a:tcPr anchor="ctr"/>
                </a:tc>
                <a:tc>
                  <a:txBody>
                    <a:bodyPr/>
                    <a:lstStyle/>
                    <a:p>
                      <a:pPr algn="l" fontAlgn="t"/>
                      <a:r>
                        <a:rPr lang="en-GB" sz="850" kern="1200" dirty="0">
                          <a:solidFill>
                            <a:schemeClr val="dk1"/>
                          </a:solidFill>
                          <a:latin typeface="+mn-lt"/>
                          <a:ea typeface="+mn-ea"/>
                          <a:cs typeface="+mn-cs"/>
                        </a:rPr>
                        <a:t>Maintaining healthy weight, being physically active, not smoking, lower risk alcohol consumption – 1:1 personal support and access to a range of programmes, including Live Well Coaches. Support available via freephone number 0800 470 4831, 6 days a week</a:t>
                      </a:r>
                    </a:p>
                    <a:p>
                      <a:pPr algn="l" fontAlgn="t"/>
                      <a:endParaRPr lang="en-GB" sz="850" kern="1200" dirty="0">
                        <a:solidFill>
                          <a:schemeClr val="dk1"/>
                        </a:solidFill>
                        <a:latin typeface="+mn-lt"/>
                        <a:ea typeface="+mn-ea"/>
                        <a:cs typeface="+mn-cs"/>
                      </a:endParaRPr>
                    </a:p>
                    <a:p>
                      <a:pPr algn="l" fontAlgn="t"/>
                      <a:endParaRPr lang="en-GB" sz="850" kern="1200" dirty="0">
                        <a:solidFill>
                          <a:schemeClr val="dk1"/>
                        </a:solidFill>
                        <a:latin typeface="+mn-lt"/>
                        <a:ea typeface="+mn-ea"/>
                        <a:cs typeface="+mn-cs"/>
                      </a:endParaRPr>
                    </a:p>
                  </a:txBody>
                  <a:tcPr marL="6350" marR="6350" marT="6350" marB="0"/>
                </a:tc>
                <a:tc>
                  <a:txBody>
                    <a:bodyPr/>
                    <a:lstStyle/>
                    <a:p>
                      <a:endParaRPr lang="en-GB" sz="850" dirty="0"/>
                    </a:p>
                  </a:txBody>
                  <a:tcPr/>
                </a:tc>
                <a:tc>
                  <a:txBody>
                    <a:bodyPr/>
                    <a:lstStyle/>
                    <a:p>
                      <a:r>
                        <a:rPr lang="en-GB" sz="850" dirty="0"/>
                        <a:t>Self referral or e-referral by clinician</a:t>
                      </a:r>
                    </a:p>
                  </a:txBody>
                  <a:tcPr marL="6350" marR="6350" marT="6350" marB="0"/>
                </a:tc>
                <a:tc>
                  <a:txBody>
                    <a:bodyPr/>
                    <a:lstStyle/>
                    <a:p>
                      <a:endParaRPr lang="en-GB" sz="850" dirty="0"/>
                    </a:p>
                  </a:txBody>
                  <a:tcPr/>
                </a:tc>
                <a:tc>
                  <a:txBody>
                    <a:bodyPr/>
                    <a:lstStyle/>
                    <a:p>
                      <a:r>
                        <a:rPr lang="en-GB" sz="850" dirty="0"/>
                        <a:t>Charlton Athletic Community Trust </a:t>
                      </a:r>
                    </a:p>
                  </a:txBody>
                  <a:tcPr/>
                </a:tc>
                <a:extLst>
                  <a:ext uri="{0D108BD9-81ED-4DB2-BD59-A6C34878D82A}">
                    <a16:rowId xmlns:a16="http://schemas.microsoft.com/office/drawing/2014/main" val="2644013429"/>
                  </a:ext>
                </a:extLst>
              </a:tr>
            </a:tbl>
          </a:graphicData>
        </a:graphic>
      </p:graphicFrame>
    </p:spTree>
    <p:extLst>
      <p:ext uri="{BB962C8B-B14F-4D97-AF65-F5344CB8AC3E}">
        <p14:creationId xmlns:p14="http://schemas.microsoft.com/office/powerpoint/2010/main" val="854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EC32938-AAAB-4B5D-A1AF-72EF2ADFFA26}"/>
              </a:ext>
            </a:extLst>
          </p:cNvPr>
          <p:cNvGraphicFramePr>
            <a:graphicFrameLocks noGrp="1"/>
          </p:cNvGraphicFramePr>
          <p:nvPr>
            <p:extLst>
              <p:ext uri="{D42A27DB-BD31-4B8C-83A1-F6EECF244321}">
                <p14:modId xmlns:p14="http://schemas.microsoft.com/office/powerpoint/2010/main" val="3209314581"/>
              </p:ext>
            </p:extLst>
          </p:nvPr>
        </p:nvGraphicFramePr>
        <p:xfrm>
          <a:off x="1" y="1"/>
          <a:ext cx="12192000" cy="6857999"/>
        </p:xfrm>
        <a:graphic>
          <a:graphicData uri="http://schemas.openxmlformats.org/drawingml/2006/table">
            <a:tbl>
              <a:tblPr firstRow="1" bandRow="1">
                <a:tableStyleId>{5C22544A-7EE6-4342-B048-85BDC9FD1C3A}</a:tableStyleId>
              </a:tblPr>
              <a:tblGrid>
                <a:gridCol w="1468568">
                  <a:extLst>
                    <a:ext uri="{9D8B030D-6E8A-4147-A177-3AD203B41FA5}">
                      <a16:colId xmlns:a16="http://schemas.microsoft.com/office/drawing/2014/main" val="3530344464"/>
                    </a:ext>
                  </a:extLst>
                </a:gridCol>
                <a:gridCol w="2926273">
                  <a:extLst>
                    <a:ext uri="{9D8B030D-6E8A-4147-A177-3AD203B41FA5}">
                      <a16:colId xmlns:a16="http://schemas.microsoft.com/office/drawing/2014/main" val="1769551963"/>
                    </a:ext>
                  </a:extLst>
                </a:gridCol>
                <a:gridCol w="1864445">
                  <a:extLst>
                    <a:ext uri="{9D8B030D-6E8A-4147-A177-3AD203B41FA5}">
                      <a16:colId xmlns:a16="http://schemas.microsoft.com/office/drawing/2014/main" val="241275732"/>
                    </a:ext>
                  </a:extLst>
                </a:gridCol>
                <a:gridCol w="2091493">
                  <a:extLst>
                    <a:ext uri="{9D8B030D-6E8A-4147-A177-3AD203B41FA5}">
                      <a16:colId xmlns:a16="http://schemas.microsoft.com/office/drawing/2014/main" val="526877409"/>
                    </a:ext>
                  </a:extLst>
                </a:gridCol>
                <a:gridCol w="2915935">
                  <a:extLst>
                    <a:ext uri="{9D8B030D-6E8A-4147-A177-3AD203B41FA5}">
                      <a16:colId xmlns:a16="http://schemas.microsoft.com/office/drawing/2014/main" val="1150106122"/>
                    </a:ext>
                  </a:extLst>
                </a:gridCol>
                <a:gridCol w="925286">
                  <a:extLst>
                    <a:ext uri="{9D8B030D-6E8A-4147-A177-3AD203B41FA5}">
                      <a16:colId xmlns:a16="http://schemas.microsoft.com/office/drawing/2014/main" val="3190952210"/>
                    </a:ext>
                  </a:extLst>
                </a:gridCol>
              </a:tblGrid>
              <a:tr h="444116">
                <a:tc>
                  <a:txBody>
                    <a:bodyPr/>
                    <a:lstStyle/>
                    <a:p>
                      <a:pPr algn="ctr"/>
                      <a:endParaRPr lang="en-GB" sz="1050" dirty="0"/>
                    </a:p>
                    <a:p>
                      <a:pPr algn="ctr"/>
                      <a:r>
                        <a:rPr lang="en-GB" sz="1050" dirty="0"/>
                        <a:t>Service</a:t>
                      </a:r>
                    </a:p>
                  </a:txBody>
                  <a:tcPr/>
                </a:tc>
                <a:tc>
                  <a:txBody>
                    <a:bodyPr/>
                    <a:lstStyle/>
                    <a:p>
                      <a:pPr algn="ctr"/>
                      <a:endParaRPr lang="en-GB" sz="1050" dirty="0"/>
                    </a:p>
                    <a:p>
                      <a:pPr algn="ctr"/>
                      <a:r>
                        <a:rPr lang="en-GB" sz="1050" dirty="0"/>
                        <a:t>Overview</a:t>
                      </a:r>
                    </a:p>
                  </a:txBody>
                  <a:tcPr/>
                </a:tc>
                <a:tc>
                  <a:txBody>
                    <a:bodyPr/>
                    <a:lstStyle/>
                    <a:p>
                      <a:pPr algn="ctr"/>
                      <a:endParaRPr lang="en-GB" sz="1050" dirty="0"/>
                    </a:p>
                    <a:p>
                      <a:pPr algn="ctr"/>
                      <a:r>
                        <a:rPr lang="en-GB" sz="1050" dirty="0"/>
                        <a:t>Target population</a:t>
                      </a:r>
                    </a:p>
                  </a:txBody>
                  <a:tcPr/>
                </a:tc>
                <a:tc>
                  <a:txBody>
                    <a:bodyPr/>
                    <a:lstStyle/>
                    <a:p>
                      <a:pPr algn="ctr"/>
                      <a:endParaRPr lang="en-GB" sz="1050" dirty="0"/>
                    </a:p>
                    <a:p>
                      <a:pPr algn="ctr"/>
                      <a:r>
                        <a:rPr lang="en-GB" sz="1050" dirty="0"/>
                        <a:t>Who can refer</a:t>
                      </a:r>
                    </a:p>
                  </a:txBody>
                  <a:tcPr/>
                </a:tc>
                <a:tc>
                  <a:txBody>
                    <a:bodyPr/>
                    <a:lstStyle/>
                    <a:p>
                      <a:pPr algn="ctr"/>
                      <a:endParaRPr lang="en-GB" sz="1050" dirty="0"/>
                    </a:p>
                    <a:p>
                      <a:pPr algn="ctr"/>
                      <a:r>
                        <a:rPr lang="en-GB" sz="1050" dirty="0"/>
                        <a:t>Eligibility criteria</a:t>
                      </a:r>
                    </a:p>
                  </a:txBody>
                  <a:tcPr/>
                </a:tc>
                <a:tc>
                  <a:txBody>
                    <a:bodyPr/>
                    <a:lstStyle/>
                    <a:p>
                      <a:pPr algn="ctr"/>
                      <a:endParaRPr lang="en-GB" sz="1050" dirty="0"/>
                    </a:p>
                    <a:p>
                      <a:pPr algn="ctr"/>
                      <a:r>
                        <a:rPr lang="en-GB" sz="1050" dirty="0"/>
                        <a:t>Contact</a:t>
                      </a:r>
                    </a:p>
                  </a:txBody>
                  <a:tcPr/>
                </a:tc>
                <a:extLst>
                  <a:ext uri="{0D108BD9-81ED-4DB2-BD59-A6C34878D82A}">
                    <a16:rowId xmlns:a16="http://schemas.microsoft.com/office/drawing/2014/main" val="190759018"/>
                  </a:ext>
                </a:extLst>
              </a:tr>
              <a:tr h="3748790">
                <a:tc>
                  <a:txBody>
                    <a:bodyPr/>
                    <a:lstStyle/>
                    <a:p>
                      <a:pPr algn="ctr"/>
                      <a:r>
                        <a:rPr lang="en-GB" sz="900" b="1" dirty="0"/>
                        <a:t>NHS T2DR</a:t>
                      </a:r>
                    </a:p>
                    <a:p>
                      <a:pPr algn="ctr"/>
                      <a:endParaRPr lang="en-GB" sz="900" b="1" dirty="0"/>
                    </a:p>
                    <a:p>
                      <a:pPr algn="ctr"/>
                      <a:r>
                        <a:rPr lang="en-GB" sz="900" b="1" dirty="0">
                          <a:hlinkClick r:id="rId3"/>
                        </a:rPr>
                        <a:t>Type 2 Diabetes Pathway </a:t>
                      </a:r>
                      <a:r>
                        <a:rPr lang="en-GB" sz="900" b="1" dirty="0"/>
                        <a:t>to Remission formally known as Low Calorie Diet</a:t>
                      </a:r>
                    </a:p>
                    <a:p>
                      <a:pPr algn="ctr"/>
                      <a:r>
                        <a:rPr lang="en-GB" sz="900" b="1" dirty="0"/>
                        <a:t>Provider </a:t>
                      </a:r>
                      <a:r>
                        <a:rPr lang="en-GB" sz="900" b="1" dirty="0" err="1"/>
                        <a:t>Oviva</a:t>
                      </a:r>
                      <a:endParaRPr lang="en-GB" sz="900" b="1" dirty="0"/>
                    </a:p>
                    <a:p>
                      <a:pPr algn="ctr"/>
                      <a:endParaRPr lang="en-GB" sz="900" b="1" dirty="0"/>
                    </a:p>
                    <a:p>
                      <a:pPr algn="ctr"/>
                      <a:r>
                        <a:rPr lang="en-GB" sz="900" dirty="0">
                          <a:hlinkClick r:id="rId4"/>
                        </a:rPr>
                        <a:t>The NHS Type 2 Diabetes Pathway to Remission Medications Guidance Video - YouTube</a:t>
                      </a:r>
                      <a:endParaRPr lang="en-GB" sz="900" b="1" dirty="0"/>
                    </a:p>
                  </a:txBody>
                  <a:tcPr anchor="ctr"/>
                </a:tc>
                <a:tc>
                  <a:txBody>
                    <a:bodyPr/>
                    <a:lstStyle/>
                    <a:p>
                      <a:pPr algn="l" fontAlgn="t"/>
                      <a:r>
                        <a:rPr lang="en-GB" sz="850" kern="1200" dirty="0">
                          <a:solidFill>
                            <a:schemeClr val="dk1"/>
                          </a:solidFill>
                          <a:latin typeface="+mn-lt"/>
                          <a:ea typeface="+mn-ea"/>
                          <a:cs typeface="+mn-cs"/>
                        </a:rPr>
                        <a:t> </a:t>
                      </a:r>
                      <a:r>
                        <a:rPr lang="en-GB" sz="850" b="1" kern="1200" dirty="0">
                          <a:solidFill>
                            <a:schemeClr val="dk1"/>
                          </a:solidFill>
                          <a:latin typeface="+mn-lt"/>
                          <a:ea typeface="+mn-ea"/>
                          <a:cs typeface="+mn-cs"/>
                        </a:rPr>
                        <a:t>How is works?</a:t>
                      </a:r>
                    </a:p>
                    <a:p>
                      <a:pPr algn="l" fontAlgn="t"/>
                      <a:endParaRPr lang="en-GB" sz="850" b="1" kern="1200" dirty="0">
                        <a:solidFill>
                          <a:schemeClr val="dk1"/>
                        </a:solidFill>
                        <a:latin typeface="+mn-lt"/>
                        <a:ea typeface="+mn-ea"/>
                        <a:cs typeface="+mn-cs"/>
                      </a:endParaRPr>
                    </a:p>
                    <a:p>
                      <a:pPr algn="l" fontAlgn="t"/>
                      <a:r>
                        <a:rPr lang="en-GB" sz="900" dirty="0"/>
                        <a:t>The NHS is delivering a new programme which provides a specially formulated diet for 3 months followed by healthy lifestyle support, for people who are living with type 2 diabetes and obesity, or overweight. </a:t>
                      </a:r>
                      <a:endParaRPr lang="en-GB" sz="850" b="1" kern="1200" dirty="0">
                        <a:solidFill>
                          <a:schemeClr val="dk1"/>
                        </a:solidFill>
                        <a:latin typeface="+mn-lt"/>
                        <a:ea typeface="+mn-ea"/>
                        <a:cs typeface="+mn-cs"/>
                      </a:endParaRPr>
                    </a:p>
                    <a:p>
                      <a:pPr algn="l" fontAlgn="t"/>
                      <a:endParaRPr lang="en-GB" sz="850" kern="1200" dirty="0">
                        <a:solidFill>
                          <a:schemeClr val="dk1"/>
                        </a:solidFill>
                        <a:latin typeface="+mn-lt"/>
                        <a:ea typeface="+mn-ea"/>
                        <a:cs typeface="+mn-cs"/>
                      </a:endParaRPr>
                    </a:p>
                    <a:p>
                      <a:pPr algn="l" fontAlgn="t"/>
                      <a:r>
                        <a:rPr lang="en-GB" sz="900" dirty="0"/>
                        <a:t>Eligible participants will be offered low calorie, total diet replacement products including soups and shakes consisting of 800 to 900 kilocalories a day for up to 12 weeks.   During this time participants will be expected to replace all normal meals with these products</a:t>
                      </a:r>
                    </a:p>
                    <a:p>
                      <a:pPr algn="l" fontAlgn="t"/>
                      <a:endParaRPr lang="en-GB" sz="900" dirty="0"/>
                    </a:p>
                    <a:p>
                      <a:pPr algn="l" fontAlgn="t"/>
                      <a:r>
                        <a:rPr lang="en-GB" sz="900" dirty="0"/>
                        <a:t> Alongside this, participants will receive support for 12 months including help to re-introduce food after the initial 12- week period.</a:t>
                      </a:r>
                    </a:p>
                    <a:p>
                      <a:pPr algn="l" fontAlgn="t"/>
                      <a:endParaRPr lang="en-GB" sz="900" dirty="0"/>
                    </a:p>
                    <a:p>
                      <a:pPr algn="l" fontAlgn="t"/>
                      <a:r>
                        <a:rPr lang="en-GB" sz="900" dirty="0"/>
                        <a:t> This support will provide participants with the help and advice they need throughout every stage of the programme.</a:t>
                      </a:r>
                    </a:p>
                    <a:p>
                      <a:pPr algn="l" fontAlgn="t"/>
                      <a:endParaRPr lang="en-GB" sz="900" dirty="0"/>
                    </a:p>
                    <a:p>
                      <a:pPr algn="l" fontAlgn="t"/>
                      <a:r>
                        <a:rPr lang="en-GB" sz="900" dirty="0"/>
                        <a:t> GP practices will be kept informed of patient progress and if any medication changes might be needed.</a:t>
                      </a:r>
                    </a:p>
                  </a:txBody>
                  <a:tcPr marL="6350" marR="6350" marT="6350" marB="0"/>
                </a:tc>
                <a:tc>
                  <a:txBody>
                    <a:bodyPr/>
                    <a:lstStyle/>
                    <a:p>
                      <a:pPr marL="0" algn="l" defTabSz="914400" rtl="0" eaLnBrk="1" fontAlgn="t" latinLnBrk="0" hangingPunct="1"/>
                      <a:endParaRPr lang="en-GB" sz="900" kern="1200" dirty="0">
                        <a:solidFill>
                          <a:schemeClr val="dk1"/>
                        </a:solidFill>
                        <a:latin typeface="+mn-lt"/>
                        <a:ea typeface="+mn-ea"/>
                        <a:cs typeface="+mn-cs"/>
                      </a:endParaRPr>
                    </a:p>
                    <a:p>
                      <a:pPr marL="0" indent="0">
                        <a:buFont typeface="Arial" panose="020B0604020202020204" pitchFamily="34" charset="0"/>
                        <a:buNone/>
                      </a:pPr>
                      <a:r>
                        <a:rPr lang="en-GB" sz="900" kern="1200" dirty="0">
                          <a:solidFill>
                            <a:schemeClr val="dk1"/>
                          </a:solidFill>
                          <a:latin typeface="+mn-lt"/>
                          <a:ea typeface="+mn-ea"/>
                          <a:cs typeface="+mn-cs"/>
                        </a:rPr>
                        <a:t>People with a confirmed Type 2 diabetes diagnosis within the last 6 years, obesity, or overweight, and are committed to lose weight,  improve their blood sugar levels, reduce diabetes-related medication and, in almost half of participants, put their type 2 diabetes into remission</a:t>
                      </a:r>
                    </a:p>
                  </a:txBody>
                  <a:tcPr/>
                </a:tc>
                <a:tc>
                  <a:txBody>
                    <a:bodyPr/>
                    <a:lstStyle/>
                    <a:p>
                      <a:pPr marL="0" algn="l" defTabSz="914400" rtl="0" eaLnBrk="1" fontAlgn="t" latinLnBrk="0" hangingPunct="1"/>
                      <a:r>
                        <a:rPr lang="en-GB" sz="900" dirty="0">
                          <a:hlinkClick r:id="rId5"/>
                        </a:rPr>
                        <a:t>NHS Type 2 Diabetes Pathway to Remission Programme for primary care | </a:t>
                      </a:r>
                      <a:r>
                        <a:rPr lang="en-GB" sz="900" dirty="0" err="1">
                          <a:hlinkClick r:id="rId5"/>
                        </a:rPr>
                        <a:t>Oviva</a:t>
                      </a:r>
                      <a:r>
                        <a:rPr lang="en-GB" sz="900" dirty="0">
                          <a:hlinkClick r:id="rId5"/>
                        </a:rPr>
                        <a:t> UK</a:t>
                      </a:r>
                      <a:endParaRPr lang="en-GB" sz="900" kern="1200" dirty="0">
                        <a:solidFill>
                          <a:schemeClr val="dk1"/>
                        </a:solidFill>
                        <a:latin typeface="+mn-lt"/>
                        <a:ea typeface="+mn-ea"/>
                        <a:cs typeface="+mn-cs"/>
                      </a:endParaRPr>
                    </a:p>
                    <a:p>
                      <a:pPr marL="0" algn="l" defTabSz="914400" rtl="0" eaLnBrk="1" fontAlgn="t" latinLnBrk="0" hangingPunct="1"/>
                      <a:endParaRPr lang="en-GB" sz="850" kern="1200" dirty="0">
                        <a:solidFill>
                          <a:schemeClr val="dk1"/>
                        </a:solidFill>
                        <a:latin typeface="+mn-lt"/>
                        <a:ea typeface="+mn-ea"/>
                        <a:cs typeface="+mn-cs"/>
                      </a:endParaRPr>
                    </a:p>
                  </a:txBody>
                  <a:tcPr marL="6350" marR="6350" marT="635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50" dirty="0"/>
                    </a:p>
                    <a:p>
                      <a:pPr marL="0" algn="l" defTabSz="914400" rtl="0" eaLnBrk="1" fontAlgn="t" latinLnBrk="0" hangingPunct="1"/>
                      <a:r>
                        <a:rPr lang="en-GB" sz="900" dirty="0"/>
                        <a:t>Primary care responsibilities are as follows:</a:t>
                      </a:r>
                    </a:p>
                    <a:p>
                      <a:pPr marL="228600" indent="-228600" algn="l" defTabSz="914400" rtl="0" eaLnBrk="1" fontAlgn="t" latinLnBrk="0" hangingPunct="1">
                        <a:buAutoNum type="arabicPeriod"/>
                      </a:pPr>
                      <a:r>
                        <a:rPr lang="en-GB" sz="900" dirty="0"/>
                        <a:t>To ensure all relevant staff at the practice have read and understood the protocol before referring patients</a:t>
                      </a:r>
                    </a:p>
                    <a:p>
                      <a:pPr marL="228600" indent="-228600" algn="l" defTabSz="914400" rtl="0" eaLnBrk="1" fontAlgn="t" latinLnBrk="0" hangingPunct="1">
                        <a:buAutoNum type="arabicPeriod"/>
                      </a:pPr>
                      <a:r>
                        <a:rPr lang="en-GB" sz="900" dirty="0"/>
                        <a:t>To ensure patients who are referred are eligible (as per criteria) and informed (T2DR is not for everyone)</a:t>
                      </a:r>
                    </a:p>
                    <a:p>
                      <a:pPr marL="228600" indent="-228600" algn="l" defTabSz="914400" rtl="0" eaLnBrk="1" fontAlgn="t" latinLnBrk="0" hangingPunct="1">
                        <a:buAutoNum type="arabicPeriod"/>
                      </a:pPr>
                      <a:r>
                        <a:rPr lang="en-GB" sz="900" dirty="0"/>
                        <a:t>Carry out 6 and 12 month reviews to measure HbA1c and review medications, and share the results with </a:t>
                      </a:r>
                      <a:r>
                        <a:rPr lang="en-GB" sz="900" dirty="0" err="1"/>
                        <a:t>Oviva</a:t>
                      </a:r>
                      <a:endParaRPr lang="en-GB" sz="900" dirty="0"/>
                    </a:p>
                    <a:p>
                      <a:pPr marL="228600" indent="-228600" algn="l" defTabSz="914400" rtl="0" eaLnBrk="1" fontAlgn="t" latinLnBrk="0" hangingPunct="1">
                        <a:buAutoNum type="arabicPeriod"/>
                      </a:pPr>
                      <a:r>
                        <a:rPr lang="en-GB" sz="900" dirty="0"/>
                        <a:t>To make telephone calls/appointments available within 2 weeks of request to review patient case and change medications in case of an adverse event</a:t>
                      </a:r>
                    </a:p>
                    <a:p>
                      <a:pPr marL="228600" indent="-228600" algn="l" defTabSz="914400" rtl="0" eaLnBrk="1" fontAlgn="t" latinLnBrk="0" hangingPunct="1">
                        <a:buAutoNum type="arabicPeriod"/>
                      </a:pPr>
                      <a:r>
                        <a:rPr lang="en-GB" sz="900" dirty="0"/>
                        <a:t>Establish a clear channel of communication via NHSmail </a:t>
                      </a:r>
                      <a:endParaRPr lang="en-GB" sz="850" dirty="0"/>
                    </a:p>
                  </a:txBody>
                  <a:tcPr/>
                </a:tc>
                <a:tc>
                  <a:txBody>
                    <a:bodyPr/>
                    <a:lstStyle/>
                    <a:p>
                      <a:pPr algn="l" fontAlgn="t"/>
                      <a:r>
                        <a:rPr lang="en-GB" sz="900" dirty="0"/>
                        <a:t>Please contact ovivauk.T2DR@nhs.net if you have any question</a:t>
                      </a:r>
                    </a:p>
                    <a:p>
                      <a:pPr algn="l" fontAlgn="t"/>
                      <a:endParaRPr lang="en-GB" sz="900" b="0" i="0" u="none" strike="noStrike" kern="1200" dirty="0">
                        <a:solidFill>
                          <a:srgbClr val="000000"/>
                        </a:solidFill>
                        <a:effectLst/>
                        <a:latin typeface="Calibri" panose="020F0502020204030204" pitchFamily="34" charset="0"/>
                        <a:ea typeface="+mn-ea"/>
                        <a:cs typeface="+mn-cs"/>
                      </a:endParaRPr>
                    </a:p>
                    <a:p>
                      <a:pPr algn="l" fontAlgn="t"/>
                      <a:r>
                        <a:rPr lang="en-GB" sz="900" b="0" i="0" u="none" strike="noStrike" kern="1200" dirty="0">
                          <a:solidFill>
                            <a:srgbClr val="000000"/>
                          </a:solidFill>
                          <a:effectLst/>
                          <a:latin typeface="Calibri" panose="020F0502020204030204" pitchFamily="34" charset="0"/>
                          <a:ea typeface="+mn-ea"/>
                          <a:cs typeface="+mn-cs"/>
                        </a:rPr>
                        <a:t>Click on the link to find training videos, mediation guidance, patient leaflets etc</a:t>
                      </a:r>
                    </a:p>
                    <a:p>
                      <a:pPr algn="l" fontAlgn="t"/>
                      <a:endParaRPr lang="en-GB" sz="900" b="0" i="0" u="none" strike="noStrike" kern="1200" dirty="0">
                        <a:solidFill>
                          <a:srgbClr val="000000"/>
                        </a:solidFill>
                        <a:effectLst/>
                        <a:latin typeface="Calibri" panose="020F0502020204030204" pitchFamily="34" charset="0"/>
                        <a:ea typeface="+mn-ea"/>
                        <a:cs typeface="+mn-cs"/>
                      </a:endParaRPr>
                    </a:p>
                    <a:p>
                      <a:pPr algn="l" fontAlgn="t"/>
                      <a:endParaRPr lang="en-GB" sz="900" b="0" i="0" u="none" strike="noStrike" kern="1200" dirty="0">
                        <a:solidFill>
                          <a:srgbClr val="000000"/>
                        </a:solidFill>
                        <a:effectLst/>
                        <a:latin typeface="Calibri" panose="020F0502020204030204" pitchFamily="34" charset="0"/>
                        <a:ea typeface="+mn-ea"/>
                        <a:cs typeface="+mn-cs"/>
                      </a:endParaRPr>
                    </a:p>
                    <a:p>
                      <a:pPr algn="l" fontAlgn="t"/>
                      <a:r>
                        <a:rPr lang="en-GB" sz="900" dirty="0">
                          <a:hlinkClick r:id="rId5"/>
                        </a:rPr>
                        <a:t>NHS Type 2 Diabetes Pathway to Remission Programme for primary care | </a:t>
                      </a:r>
                      <a:r>
                        <a:rPr lang="en-GB" sz="900" dirty="0" err="1">
                          <a:hlinkClick r:id="rId5"/>
                        </a:rPr>
                        <a:t>Oviva</a:t>
                      </a:r>
                      <a:r>
                        <a:rPr lang="en-GB" sz="900" dirty="0">
                          <a:hlinkClick r:id="rId5"/>
                        </a:rPr>
                        <a:t> UK</a:t>
                      </a:r>
                      <a:endParaRPr lang="en-GB" sz="850" b="0" i="0" u="none" strike="noStrike" kern="1200" dirty="0">
                        <a:solidFill>
                          <a:srgbClr val="000000"/>
                        </a:solidFill>
                        <a:effectLst/>
                        <a:latin typeface="Calibri" panose="020F0502020204030204" pitchFamily="34" charset="0"/>
                        <a:ea typeface="+mn-ea"/>
                        <a:cs typeface="+mn-cs"/>
                      </a:endParaRPr>
                    </a:p>
                  </a:txBody>
                  <a:tcPr marL="6350" marR="6350" marT="6350" marB="0"/>
                </a:tc>
                <a:extLst>
                  <a:ext uri="{0D108BD9-81ED-4DB2-BD59-A6C34878D82A}">
                    <a16:rowId xmlns:a16="http://schemas.microsoft.com/office/drawing/2014/main" val="1484949673"/>
                  </a:ext>
                </a:extLst>
              </a:tr>
              <a:tr h="2665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u="none" dirty="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hlinkClick r:id="rId6"/>
                        </a:rPr>
                        <a:t>Gro Health - Tier 2 Adult Weight Management Service – 12 week Programme</a:t>
                      </a:r>
                      <a:endParaRPr lang="en-GB" sz="1000" b="1" u="none" dirty="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u="none" dirty="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none"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none" dirty="0">
                          <a:solidFill>
                            <a:schemeClr val="tx1"/>
                          </a:solidFill>
                        </a:rPr>
                        <a:t>Provider DDM Health Ltd</a:t>
                      </a:r>
                    </a:p>
                    <a:p>
                      <a:pPr algn="ctr"/>
                      <a:endParaRPr lang="en-GB" sz="900" b="1" dirty="0"/>
                    </a:p>
                  </a:txBody>
                  <a:tcPr anchor="ctr"/>
                </a:tc>
                <a:tc>
                  <a:txBody>
                    <a:bodyPr/>
                    <a:lstStyle/>
                    <a:p>
                      <a:r>
                        <a:rPr lang="en-GB" sz="1000" b="0" dirty="0"/>
                        <a:t>Offering both a digital and a targeted in person programme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To support adults living in Bexley to lose weight and maintain a healthier weight long term through adopting a healthier lifestyle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DDM support service users for 12 months.  This is initially a 12 week programme with follow up appointments scheduled at week 26 and 52 with a health coach.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For digital users they can access the online programme on demand for 12 full months.</a:t>
                      </a:r>
                      <a:endParaRPr lang="en-GB" sz="1000" kern="1200" dirty="0">
                        <a:solidFill>
                          <a:schemeClr val="dk1"/>
                        </a:solidFill>
                        <a:latin typeface="+mn-lt"/>
                        <a:ea typeface="+mn-ea"/>
                        <a:cs typeface="+mn-cs"/>
                      </a:endParaRPr>
                    </a:p>
                  </a:txBody>
                  <a:tcPr marL="6350" marR="6350" marT="6350" marB="0"/>
                </a:tc>
                <a:tc>
                  <a:txBody>
                    <a:bodyPr/>
                    <a:lstStyle/>
                    <a:p>
                      <a:r>
                        <a:rPr lang="en-GB" sz="1000" b="1" dirty="0"/>
                        <a:t>Digital or Face to Face Offer </a:t>
                      </a:r>
                    </a:p>
                    <a:p>
                      <a:pPr marL="0" indent="0">
                        <a:buFont typeface="Courier New" panose="02070309020205020404" pitchFamily="49" charset="0"/>
                        <a:buNone/>
                      </a:pPr>
                      <a:r>
                        <a:rPr lang="en-GB" sz="1000" dirty="0"/>
                        <a:t>For adults in Bexley (aged 18 years+) with a BMI equal to or greater than 30 kg/m2 (adjusted to 27.5 kg/m2 for those from a Black or Asian background).</a:t>
                      </a:r>
                    </a:p>
                    <a:p>
                      <a:pPr marL="171450" indent="-171450">
                        <a:buFontTx/>
                        <a:buChar char="-"/>
                      </a:pPr>
                      <a:r>
                        <a:rPr lang="en-GB" sz="1000" dirty="0"/>
                        <a:t>People from lower socio-economic backgrounds/living in deprived areas of the borough</a:t>
                      </a:r>
                    </a:p>
                    <a:p>
                      <a:pPr marL="171450" indent="-171450">
                        <a:buFontTx/>
                        <a:buChar char="-"/>
                      </a:pPr>
                      <a:r>
                        <a:rPr lang="en-GB" sz="1000" dirty="0"/>
                        <a:t>People from Black and Asian  background</a:t>
                      </a:r>
                    </a:p>
                    <a:p>
                      <a:pPr marL="171450" indent="-171450">
                        <a:buFontTx/>
                        <a:buChar char="-"/>
                      </a:pPr>
                      <a:r>
                        <a:rPr lang="en-GB" sz="1000" dirty="0"/>
                        <a:t>Men</a:t>
                      </a:r>
                    </a:p>
                    <a:p>
                      <a:pPr marL="171450" indent="-171450">
                        <a:buFontTx/>
                        <a:buChar char="-"/>
                      </a:pPr>
                      <a:endParaRPr lang="en-GB" sz="1000" dirty="0"/>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Referrals: HCPs/</a:t>
                      </a:r>
                      <a:r>
                        <a:rPr lang="en-GB" sz="1000" dirty="0"/>
                        <a:t>VSCEs/local services can refer residents, or residents can self-refer</a:t>
                      </a:r>
                      <a:endParaRPr lang="en-GB" sz="1000" kern="1200" dirty="0">
                        <a:solidFill>
                          <a:schemeClr val="dk1"/>
                        </a:solidFill>
                        <a:latin typeface="+mn-lt"/>
                        <a:ea typeface="+mn-ea"/>
                        <a:cs typeface="+mn-cs"/>
                      </a:endParaRPr>
                    </a:p>
                    <a:p>
                      <a:pPr marL="0" algn="l" defTabSz="914400" rtl="0" eaLnBrk="1" fontAlgn="t" latinLnBrk="0" hangingPunct="1"/>
                      <a:endParaRPr lang="en-GB" sz="1000" dirty="0"/>
                    </a:p>
                    <a:p>
                      <a:pPr marL="0" algn="l" defTabSz="914400" rtl="0" eaLnBrk="1" fontAlgn="t" latinLnBrk="0" hangingPunct="1"/>
                      <a:r>
                        <a:rPr lang="en-GB" sz="1000" dirty="0"/>
                        <a:t>Referrals are received through a bespoke landing page, telephone, email or DXS to the Gro Health Triage Team</a:t>
                      </a:r>
                    </a:p>
                    <a:p>
                      <a:pPr marL="0" algn="l" defTabSz="914400" rtl="0" eaLnBrk="1" fontAlgn="t" latinLnBrk="0" hangingPunct="1"/>
                      <a:endParaRPr lang="en-GB" sz="1000" dirty="0"/>
                    </a:p>
                    <a:p>
                      <a:pPr marL="0" algn="l" defTabSz="914400" rtl="0" eaLnBrk="1" fontAlgn="t" latinLnBrk="0" hangingPunct="1"/>
                      <a:r>
                        <a:rPr lang="en-GB" sz="1000" dirty="0"/>
                        <a:t> • Eligibility is confirmed with prospective users via telephone and/or instantly online</a:t>
                      </a:r>
                      <a:endParaRPr lang="en-GB" sz="1000" kern="1200" dirty="0">
                        <a:solidFill>
                          <a:schemeClr val="dk1"/>
                        </a:solidFill>
                        <a:latin typeface="+mn-lt"/>
                        <a:ea typeface="+mn-ea"/>
                        <a:cs typeface="+mn-cs"/>
                      </a:endParaRPr>
                    </a:p>
                    <a:p>
                      <a:pPr marL="0" algn="l" defTabSz="914400" rtl="0" eaLnBrk="1" fontAlgn="t" latinLnBrk="0" hangingPunct="1"/>
                      <a:endParaRPr lang="en-GB" sz="1000" kern="1200" dirty="0">
                        <a:solidFill>
                          <a:schemeClr val="dk1"/>
                        </a:solidFill>
                        <a:latin typeface="+mn-lt"/>
                        <a:ea typeface="+mn-ea"/>
                        <a:cs typeface="+mn-cs"/>
                      </a:endParaRPr>
                    </a:p>
                    <a:p>
                      <a:pPr marL="0" algn="l" defTabSz="914400" rtl="0" eaLnBrk="1" fontAlgn="t" latinLnBrk="0" hangingPunct="1"/>
                      <a:endParaRPr lang="en-GB" sz="1000" kern="1200" dirty="0">
                        <a:solidFill>
                          <a:schemeClr val="dk1"/>
                        </a:solidFill>
                        <a:latin typeface="+mn-lt"/>
                        <a:ea typeface="+mn-ea"/>
                        <a:cs typeface="+mn-cs"/>
                      </a:endParaRPr>
                    </a:p>
                  </a:txBody>
                  <a:tcPr marL="6350" marR="6350" marT="6350" marB="0"/>
                </a:tc>
                <a:tc>
                  <a:txBody>
                    <a:bodyPr/>
                    <a:lstStyle/>
                    <a:p>
                      <a:r>
                        <a:rPr lang="en-GB" sz="1000" b="1" u="sng" dirty="0"/>
                        <a:t>Inclusion Criteria</a:t>
                      </a:r>
                    </a:p>
                    <a:p>
                      <a:pPr marL="171450" indent="-171450">
                        <a:buFont typeface="Courier New" panose="02070309020205020404" pitchFamily="49" charset="0"/>
                        <a:buChar char="o"/>
                      </a:pPr>
                      <a:r>
                        <a:rPr lang="en-GB" sz="1000" dirty="0"/>
                        <a:t>For adults in Bexley (aged 18 years+) with a BMI equal to or greater than 30 kg/m2 (adjusted to 27.5 kg/m2 for those from a Black or Asian background).</a:t>
                      </a:r>
                    </a:p>
                    <a:p>
                      <a:pPr marL="171450" indent="-171450">
                        <a:buFont typeface="Courier New" panose="02070309020205020404" pitchFamily="49" charset="0"/>
                        <a:buChar char="o"/>
                      </a:pPr>
                      <a:r>
                        <a:rPr lang="en-GB" sz="1000" dirty="0"/>
                        <a:t>Available to all Bexley adult residents (or non-residents registered with a Bexley GP.</a:t>
                      </a:r>
                    </a:p>
                    <a:p>
                      <a:pPr marL="171450" indent="-171450">
                        <a:buFont typeface="Courier New" panose="02070309020205020404" pitchFamily="49" charset="0"/>
                        <a:buChar char="o"/>
                      </a:pPr>
                      <a:r>
                        <a:rPr lang="en-GB" sz="1000" dirty="0"/>
                        <a:t>Need structure support to lose weight, and previously unsuccessful in achieving and maintaining weight loss independently</a:t>
                      </a:r>
                    </a:p>
                    <a:p>
                      <a:pPr marL="171450" indent="-171450">
                        <a:buFont typeface="Courier New" panose="02070309020205020404" pitchFamily="49" charset="0"/>
                        <a:buChar char="o"/>
                      </a:pPr>
                      <a:r>
                        <a:rPr lang="en-GB" sz="1000" dirty="0"/>
                        <a:t>Assessed as </a:t>
                      </a:r>
                      <a:r>
                        <a:rPr lang="en-GB" sz="1000" b="1" dirty="0"/>
                        <a:t>“ready to change”</a:t>
                      </a:r>
                    </a:p>
                    <a:p>
                      <a:pPr marL="171450" indent="-171450">
                        <a:buFont typeface="Courier New" panose="02070309020205020404" pitchFamily="49" charset="0"/>
                        <a:buChar char="o"/>
                      </a:pPr>
                      <a:endParaRPr lang="en-GB" sz="1000" b="1" dirty="0"/>
                    </a:p>
                    <a:p>
                      <a:r>
                        <a:rPr lang="en-GB" sz="1000" b="1" u="sng" dirty="0"/>
                        <a:t>Exclusion Criteria</a:t>
                      </a:r>
                    </a:p>
                    <a:p>
                      <a:pPr marL="171450" indent="-171450">
                        <a:buFont typeface="Arial" panose="020B0604020202020204" pitchFamily="34" charset="0"/>
                        <a:buChar char="•"/>
                      </a:pPr>
                      <a:r>
                        <a:rPr lang="en-GB" sz="1000" dirty="0"/>
                        <a:t>Pregnant  </a:t>
                      </a:r>
                    </a:p>
                    <a:p>
                      <a:pPr marL="171450" indent="-171450">
                        <a:buFont typeface="Arial" panose="020B0604020202020204" pitchFamily="34" charset="0"/>
                        <a:buChar char="•"/>
                      </a:pPr>
                      <a:r>
                        <a:rPr lang="en-GB" sz="1000" dirty="0"/>
                        <a:t> Diagnosed with an eating disorder</a:t>
                      </a:r>
                    </a:p>
                    <a:p>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For more information about making a referral head to </a:t>
                      </a:r>
                      <a:r>
                        <a:rPr lang="en-GB" sz="1000" b="1" dirty="0">
                          <a:hlinkClick r:id="rId7">
                            <a:extLst>
                              <a:ext uri="{A12FA001-AC4F-418D-AE19-62706E023703}">
                                <ahyp:hlinkClr xmlns:ahyp="http://schemas.microsoft.com/office/drawing/2018/hyperlinkcolor" val="tx"/>
                              </a:ext>
                            </a:extLst>
                          </a:hlinkClick>
                        </a:rPr>
                        <a:t>www.grohealth.com/bexley</a:t>
                      </a:r>
                      <a:r>
                        <a:rPr lang="en-GB" sz="1000" b="1" dirty="0"/>
                        <a:t> </a:t>
                      </a:r>
                      <a:r>
                        <a:rPr lang="en-GB" sz="100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contact a member of the Gro Health team on 0330 133 0307.</a:t>
                      </a:r>
                    </a:p>
                    <a:p>
                      <a:endParaRPr lang="en-GB" sz="1000" dirty="0"/>
                    </a:p>
                  </a:txBody>
                  <a:tcPr/>
                </a:tc>
                <a:extLst>
                  <a:ext uri="{0D108BD9-81ED-4DB2-BD59-A6C34878D82A}">
                    <a16:rowId xmlns:a16="http://schemas.microsoft.com/office/drawing/2014/main" val="1421674300"/>
                  </a:ext>
                </a:extLst>
              </a:tr>
            </a:tbl>
          </a:graphicData>
        </a:graphic>
      </p:graphicFrame>
      <p:pic>
        <p:nvPicPr>
          <p:cNvPr id="6" name="Picture 5">
            <a:extLst>
              <a:ext uri="{FF2B5EF4-FFF2-40B4-BE49-F238E27FC236}">
                <a16:creationId xmlns:a16="http://schemas.microsoft.com/office/drawing/2014/main" id="{2B3AF50B-228D-42F5-37A1-85D9BB35B035}"/>
              </a:ext>
            </a:extLst>
          </p:cNvPr>
          <p:cNvPicPr>
            <a:picLocks noChangeAspect="1"/>
          </p:cNvPicPr>
          <p:nvPr/>
        </p:nvPicPr>
        <p:blipFill>
          <a:blip r:embed="rId8"/>
          <a:stretch>
            <a:fillRect/>
          </a:stretch>
        </p:blipFill>
        <p:spPr>
          <a:xfrm>
            <a:off x="8604182" y="540946"/>
            <a:ext cx="2419128" cy="1491053"/>
          </a:xfrm>
          <a:prstGeom prst="rect">
            <a:avLst/>
          </a:prstGeom>
        </p:spPr>
      </p:pic>
      <p:pic>
        <p:nvPicPr>
          <p:cNvPr id="8" name="Picture 7">
            <a:extLst>
              <a:ext uri="{FF2B5EF4-FFF2-40B4-BE49-F238E27FC236}">
                <a16:creationId xmlns:a16="http://schemas.microsoft.com/office/drawing/2014/main" id="{B2B79D51-70EF-08FF-7CE9-62C89F0CE6FB}"/>
              </a:ext>
            </a:extLst>
          </p:cNvPr>
          <p:cNvPicPr>
            <a:picLocks noChangeAspect="1"/>
          </p:cNvPicPr>
          <p:nvPr/>
        </p:nvPicPr>
        <p:blipFill>
          <a:blip r:embed="rId9"/>
          <a:stretch>
            <a:fillRect/>
          </a:stretch>
        </p:blipFill>
        <p:spPr>
          <a:xfrm>
            <a:off x="6389904" y="1030513"/>
            <a:ext cx="1822665" cy="2002971"/>
          </a:xfrm>
          <a:prstGeom prst="rect">
            <a:avLst/>
          </a:prstGeom>
        </p:spPr>
      </p:pic>
    </p:spTree>
    <p:extLst>
      <p:ext uri="{BB962C8B-B14F-4D97-AF65-F5344CB8AC3E}">
        <p14:creationId xmlns:p14="http://schemas.microsoft.com/office/powerpoint/2010/main" val="17766427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65629fe-fa3b-4d8f-b0ac-4a13011ce303" ContentTypeId="0x0101009CEB1DA2CC907747900298E7F35D742E"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EL CCG Document" ma:contentTypeID="0x0101009CEB1DA2CC907747900298E7F35D742E00BD996DB3D747634DB9BE6EA951C5AF8D" ma:contentTypeVersion="3" ma:contentTypeDescription="" ma:contentTypeScope="" ma:versionID="3e739dc72ecccaae2969d93be1fb2bd3">
  <xsd:schema xmlns:xsd="http://www.w3.org/2001/XMLSchema" xmlns:xs="http://www.w3.org/2001/XMLSchema" xmlns:p="http://schemas.microsoft.com/office/2006/metadata/properties" targetNamespace="http://schemas.microsoft.com/office/2006/metadata/properties" ma:root="true" ma:fieldsID="486a22618f59503f54352398de6d26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29E0C1-84D8-4D20-82C0-25CED2C1C39D}">
  <ds:schemaRefs>
    <ds:schemaRef ds:uri="Microsoft.SharePoint.Taxonomy.ContentTypeSync"/>
  </ds:schemaRefs>
</ds:datastoreItem>
</file>

<file path=customXml/itemProps2.xml><?xml version="1.0" encoding="utf-8"?>
<ds:datastoreItem xmlns:ds="http://schemas.openxmlformats.org/officeDocument/2006/customXml" ds:itemID="{5FF288C9-9620-4394-85A0-C6ACAE5DA752}">
  <ds:schemaRefs>
    <ds:schemaRef ds:uri="http://schemas.microsoft.com/sharepoint/v3/contenttype/forms"/>
  </ds:schemaRefs>
</ds:datastoreItem>
</file>

<file path=customXml/itemProps3.xml><?xml version="1.0" encoding="utf-8"?>
<ds:datastoreItem xmlns:ds="http://schemas.openxmlformats.org/officeDocument/2006/customXml" ds:itemID="{1AAE05AC-C76C-4EB4-9FE1-6024942AB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B5D4D22B-B5C5-4412-8EEC-B5D27631DFE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15193</TotalTime>
  <Words>3013</Words>
  <Application>Microsoft Office PowerPoint</Application>
  <PresentationFormat>Widescreen</PresentationFormat>
  <Paragraphs>382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Courier New</vt:lpstr>
      <vt:lpstr>Times New Roman</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Ayton</dc:creator>
  <cp:lastModifiedBy>Joanne Hare (NHS South East London ICB)</cp:lastModifiedBy>
  <cp:revision>93</cp:revision>
  <dcterms:created xsi:type="dcterms:W3CDTF">2021-08-16T09:20:56Z</dcterms:created>
  <dcterms:modified xsi:type="dcterms:W3CDTF">2024-08-19T10:47:02Z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0x0101009CEB1DA2CC907747900298E7F35D742E00BD996DB3D747634DB9BE6EA951C5AF8D</vt:lpwstr>
  </property>
</Properties>
</file>